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6"/>
  </p:notesMasterIdLst>
  <p:sldIdLst>
    <p:sldId id="256" r:id="rId2"/>
    <p:sldId id="257" r:id="rId3"/>
    <p:sldId id="421" r:id="rId4"/>
    <p:sldId id="422" r:id="rId5"/>
    <p:sldId id="420" r:id="rId6"/>
    <p:sldId id="438" r:id="rId7"/>
    <p:sldId id="439" r:id="rId8"/>
    <p:sldId id="441" r:id="rId9"/>
    <p:sldId id="258" r:id="rId10"/>
    <p:sldId id="404" r:id="rId11"/>
    <p:sldId id="405" r:id="rId12"/>
    <p:sldId id="402" r:id="rId13"/>
    <p:sldId id="261" r:id="rId14"/>
    <p:sldId id="443" r:id="rId15"/>
    <p:sldId id="264" r:id="rId16"/>
    <p:sldId id="440" r:id="rId17"/>
    <p:sldId id="424" r:id="rId18"/>
    <p:sldId id="427" r:id="rId19"/>
    <p:sldId id="430" r:id="rId20"/>
    <p:sldId id="444" r:id="rId21"/>
    <p:sldId id="432" r:id="rId22"/>
    <p:sldId id="431" r:id="rId23"/>
    <p:sldId id="429" r:id="rId24"/>
    <p:sldId id="428" r:id="rId25"/>
    <p:sldId id="445" r:id="rId26"/>
    <p:sldId id="433" r:id="rId27"/>
    <p:sldId id="426" r:id="rId28"/>
    <p:sldId id="446" r:id="rId29"/>
    <p:sldId id="425" r:id="rId30"/>
    <p:sldId id="434" r:id="rId31"/>
    <p:sldId id="437" r:id="rId32"/>
    <p:sldId id="435" r:id="rId33"/>
    <p:sldId id="436" r:id="rId34"/>
    <p:sldId id="442"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726" y="4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fc7e02df5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fc7e02df5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29D22BBB-69AF-0E42-B25E-A5D27EF46C8D}" type="slidenum">
              <a:rPr lang="it-IT" smtClean="0"/>
              <a:t>5</a:t>
            </a:fld>
            <a:endParaRPr lang="it-IT"/>
          </a:p>
        </p:txBody>
      </p:sp>
    </p:spTree>
    <p:extLst>
      <p:ext uri="{BB962C8B-B14F-4D97-AF65-F5344CB8AC3E}">
        <p14:creationId xmlns:p14="http://schemas.microsoft.com/office/powerpoint/2010/main" val="2438273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0385103f6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0385103f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55D960-5A1D-4D89-A8EB-00469F1BB05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3086134-E0AA-44FF-9951-7EAEF8148A4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37C07D6-909F-4251-8425-FFFBDF68CC98}"/>
              </a:ext>
            </a:extLst>
          </p:cNvPr>
          <p:cNvSpPr>
            <a:spLocks noGrp="1"/>
          </p:cNvSpPr>
          <p:nvPr>
            <p:ph type="dt" sz="half" idx="10"/>
          </p:nvPr>
        </p:nvSpPr>
        <p:spPr/>
        <p:txBody>
          <a:bodyPr/>
          <a:lstStyle/>
          <a:p>
            <a:r>
              <a:rPr lang="en-US"/>
              <a:t>17-19 Feb 2020</a:t>
            </a:r>
            <a:endParaRPr lang="it-IT"/>
          </a:p>
        </p:txBody>
      </p:sp>
      <p:sp>
        <p:nvSpPr>
          <p:cNvPr id="5" name="Segnaposto piè di pagina 4">
            <a:extLst>
              <a:ext uri="{FF2B5EF4-FFF2-40B4-BE49-F238E27FC236}">
                <a16:creationId xmlns:a16="http://schemas.microsoft.com/office/drawing/2014/main" id="{F0AB38D6-D32C-4B18-9844-027B00FF9200}"/>
              </a:ext>
            </a:extLst>
          </p:cNvPr>
          <p:cNvSpPr>
            <a:spLocks noGrp="1"/>
          </p:cNvSpPr>
          <p:nvPr>
            <p:ph type="ftr" sz="quarter" idx="11"/>
          </p:nvPr>
        </p:nvSpPr>
        <p:spPr/>
        <p:txBody>
          <a:bodyPr/>
          <a:lstStyle/>
          <a:p>
            <a:r>
              <a:rPr lang="it-IT"/>
              <a:t>Roma, AO2020</a:t>
            </a:r>
          </a:p>
        </p:txBody>
      </p:sp>
      <p:sp>
        <p:nvSpPr>
          <p:cNvPr id="6" name="Segnaposto numero diapositiva 5">
            <a:extLst>
              <a:ext uri="{FF2B5EF4-FFF2-40B4-BE49-F238E27FC236}">
                <a16:creationId xmlns:a16="http://schemas.microsoft.com/office/drawing/2014/main" id="{BDD78F80-5A75-475E-9FC8-85ED761DFE31}"/>
              </a:ext>
            </a:extLst>
          </p:cNvPr>
          <p:cNvSpPr>
            <a:spLocks noGrp="1"/>
          </p:cNvSpPr>
          <p:nvPr>
            <p:ph type="sldNum" sz="quarter" idx="12"/>
          </p:nvPr>
        </p:nvSpPr>
        <p:spPr/>
        <p:txBody>
          <a:bodyPr/>
          <a:lstStyle/>
          <a:p>
            <a:fld id="{44BB77B6-61F1-4CBB-B5CF-82A1E1B2265E}" type="slidenum">
              <a:rPr lang="it-IT" smtClean="0"/>
              <a:t>‹N›</a:t>
            </a:fld>
            <a:endParaRPr lang="it-IT"/>
          </a:p>
        </p:txBody>
      </p:sp>
    </p:spTree>
    <p:extLst>
      <p:ext uri="{BB962C8B-B14F-4D97-AF65-F5344CB8AC3E}">
        <p14:creationId xmlns:p14="http://schemas.microsoft.com/office/powerpoint/2010/main" val="3609195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video" Target="../media/media1.avi"/><Relationship Id="rId2" Type="http://schemas.microsoft.com/office/2007/relationships/media" Target="../media/media1.avi"/><Relationship Id="rId1" Type="http://schemas.openxmlformats.org/officeDocument/2006/relationships/vmlDrawing" Target="../drawings/vmlDrawing1.vml"/><Relationship Id="rId6" Type="http://schemas.openxmlformats.org/officeDocument/2006/relationships/image" Target="../media/image17.emf"/><Relationship Id="rId5" Type="http://schemas.openxmlformats.org/officeDocument/2006/relationships/oleObject" Target="../embeddings/oleObject1.bin"/><Relationship Id="rId10" Type="http://schemas.openxmlformats.org/officeDocument/2006/relationships/image" Target="../media/image19.png"/><Relationship Id="rId4" Type="http://schemas.openxmlformats.org/officeDocument/2006/relationships/slideLayout" Target="../slideLayouts/slideLayout12.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12.xml"/><Relationship Id="rId7" Type="http://schemas.openxmlformats.org/officeDocument/2006/relationships/image" Target="../media/image23.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ui.adsabs.harvard.edu/abs/2021ascl.soft02012F/abstract" TargetMode="External"/><Relationship Id="rId2" Type="http://schemas.openxmlformats.org/officeDocument/2006/relationships/hyperlink" Target="https://ui.adsabs.harvard.edu/abs/2020A&amp;A...635A.208F/abstract" TargetMode="Externa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31.png"/><Relationship Id="rId5" Type="http://schemas.openxmlformats.org/officeDocument/2006/relationships/image" Target="../media/image29.w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image" Target="../media/image37.wmf"/></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gif"/><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8" Type="http://schemas.openxmlformats.org/officeDocument/2006/relationships/hyperlink" Target="https://sites.google.com/inaf.it/micado-italy/" TargetMode="External"/><Relationship Id="rId3" Type="http://schemas.openxmlformats.org/officeDocument/2006/relationships/image" Target="../media/image4.jpg"/><Relationship Id="rId7"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117/12.2561251" TargetMode="External"/><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it">
                <a:latin typeface="Open Sans" panose="020B0606030504020204" pitchFamily="34" charset="0"/>
                <a:ea typeface="Open Sans" panose="020B0606030504020204" pitchFamily="34" charset="0"/>
                <a:cs typeface="Open Sans" panose="020B0606030504020204" pitchFamily="34" charset="0"/>
              </a:rPr>
              <a:t>PSF-R = </a:t>
            </a:r>
            <a:br>
              <a:rPr lang="it">
                <a:latin typeface="Open Sans" panose="020B0606030504020204" pitchFamily="34" charset="0"/>
                <a:ea typeface="Open Sans" panose="020B0606030504020204" pitchFamily="34" charset="0"/>
                <a:cs typeface="Open Sans" panose="020B0606030504020204" pitchFamily="34" charset="0"/>
              </a:rPr>
            </a:br>
            <a:r>
              <a:rPr lang="it">
                <a:latin typeface="Open Sans" panose="020B0606030504020204" pitchFamily="34" charset="0"/>
                <a:ea typeface="Open Sans" panose="020B0606030504020204" pitchFamily="34" charset="0"/>
                <a:cs typeface="Open Sans" panose="020B0606030504020204" pitchFamily="34" charset="0"/>
              </a:rPr>
              <a:t>PSF Reconstruction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it" dirty="0">
                <a:latin typeface="Open Sans" panose="020B0606030504020204" pitchFamily="34" charset="0"/>
                <a:ea typeface="Open Sans" panose="020B0606030504020204" pitchFamily="34" charset="0"/>
                <a:cs typeface="Open Sans" panose="020B0606030504020204" pitchFamily="34" charset="0"/>
              </a:rPr>
              <a:t>the call for a blind PSF recovery</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Sottotitolo 2">
            <a:extLst>
              <a:ext uri="{FF2B5EF4-FFF2-40B4-BE49-F238E27FC236}">
                <a16:creationId xmlns:a16="http://schemas.microsoft.com/office/drawing/2014/main" id="{C5769FA4-8978-4666-B84F-2AFCA4699ACF}"/>
              </a:ext>
            </a:extLst>
          </p:cNvPr>
          <p:cNvSpPr txBox="1">
            <a:spLocks/>
          </p:cNvSpPr>
          <p:nvPr/>
        </p:nvSpPr>
        <p:spPr>
          <a:xfrm>
            <a:off x="0" y="3405611"/>
            <a:ext cx="9144000" cy="165576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lang="it-IT" dirty="0"/>
          </a:p>
          <a:p>
            <a:r>
              <a:rPr lang="it-IT" dirty="0"/>
              <a:t>Carmelo Arcidiacono</a:t>
            </a:r>
          </a:p>
          <a:p>
            <a:r>
              <a:rPr lang="it-IT" dirty="0"/>
              <a:t>Osservatorio Astronomico di Padova</a:t>
            </a:r>
            <a:endParaRPr lang="en-US" dirty="0"/>
          </a:p>
        </p:txBody>
      </p:sp>
      <p:pic>
        <p:nvPicPr>
          <p:cNvPr id="7" name="Immagine 6">
            <a:extLst>
              <a:ext uri="{FF2B5EF4-FFF2-40B4-BE49-F238E27FC236}">
                <a16:creationId xmlns:a16="http://schemas.microsoft.com/office/drawing/2014/main" id="{700B3E5B-9119-4B36-9DC7-515A96292D29}"/>
              </a:ext>
            </a:extLst>
          </p:cNvPr>
          <p:cNvPicPr>
            <a:picLocks noChangeAspect="1"/>
          </p:cNvPicPr>
          <p:nvPr/>
        </p:nvPicPr>
        <p:blipFill>
          <a:blip r:embed="rId3"/>
          <a:stretch>
            <a:fillRect/>
          </a:stretch>
        </p:blipFill>
        <p:spPr>
          <a:xfrm>
            <a:off x="7807113" y="3806613"/>
            <a:ext cx="1336887" cy="1336887"/>
          </a:xfrm>
          <a:prstGeom prst="rect">
            <a:avLst/>
          </a:prstGeom>
        </p:spPr>
      </p:pic>
      <p:pic>
        <p:nvPicPr>
          <p:cNvPr id="9" name="Immagine 8">
            <a:extLst>
              <a:ext uri="{FF2B5EF4-FFF2-40B4-BE49-F238E27FC236}">
                <a16:creationId xmlns:a16="http://schemas.microsoft.com/office/drawing/2014/main" id="{EF22692D-1A5E-464D-B71C-61152231E7A7}"/>
              </a:ext>
            </a:extLst>
          </p:cNvPr>
          <p:cNvPicPr>
            <a:picLocks noChangeAspect="1"/>
          </p:cNvPicPr>
          <p:nvPr/>
        </p:nvPicPr>
        <p:blipFill>
          <a:blip r:embed="rId4"/>
          <a:stretch>
            <a:fillRect/>
          </a:stretch>
        </p:blipFill>
        <p:spPr>
          <a:xfrm>
            <a:off x="47414" y="0"/>
            <a:ext cx="2892213" cy="19262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ggetto 11">
            <a:extLst>
              <a:ext uri="{FF2B5EF4-FFF2-40B4-BE49-F238E27FC236}">
                <a16:creationId xmlns:a16="http://schemas.microsoft.com/office/drawing/2014/main" id="{CFCD3F8A-D072-44E1-9AB1-4803673CAFA3}"/>
              </a:ext>
            </a:extLst>
          </p:cNvPr>
          <p:cNvGraphicFramePr>
            <a:graphicFrameLocks noChangeAspect="1"/>
          </p:cNvGraphicFramePr>
          <p:nvPr>
            <p:extLst>
              <p:ext uri="{D42A27DB-BD31-4B8C-83A1-F6EECF244321}">
                <p14:modId xmlns:p14="http://schemas.microsoft.com/office/powerpoint/2010/main" val="646114741"/>
              </p:ext>
            </p:extLst>
          </p:nvPr>
        </p:nvGraphicFramePr>
        <p:xfrm>
          <a:off x="4823242" y="689103"/>
          <a:ext cx="3086100" cy="3686495"/>
        </p:xfrm>
        <a:graphic>
          <a:graphicData uri="http://schemas.openxmlformats.org/presentationml/2006/ole">
            <mc:AlternateContent xmlns:mc="http://schemas.openxmlformats.org/markup-compatibility/2006">
              <mc:Choice xmlns:v="urn:schemas-microsoft-com:vml" Requires="v">
                <p:oleObj spid="_x0000_s1078" name="CorelDRAW" r:id="rId5" imgW="3843032" imgH="4590667" progId="CorelDraw.Graphic.21">
                  <p:embed/>
                </p:oleObj>
              </mc:Choice>
              <mc:Fallback>
                <p:oleObj name="CorelDRAW" r:id="rId5" imgW="3843032" imgH="4590667" progId="CorelDraw.Graphic.21">
                  <p:embed/>
                  <p:pic>
                    <p:nvPicPr>
                      <p:cNvPr id="12" name="Oggetto 11">
                        <a:extLst>
                          <a:ext uri="{FF2B5EF4-FFF2-40B4-BE49-F238E27FC236}">
                            <a16:creationId xmlns:a16="http://schemas.microsoft.com/office/drawing/2014/main" id="{CFCD3F8A-D072-44E1-9AB1-4803673CAFA3}"/>
                          </a:ext>
                        </a:extLst>
                      </p:cNvPr>
                      <p:cNvPicPr/>
                      <p:nvPr/>
                    </p:nvPicPr>
                    <p:blipFill>
                      <a:blip r:embed="rId6"/>
                      <a:stretch>
                        <a:fillRect/>
                      </a:stretch>
                    </p:blipFill>
                    <p:spPr>
                      <a:xfrm>
                        <a:off x="4823242" y="689103"/>
                        <a:ext cx="3086100" cy="3686495"/>
                      </a:xfrm>
                      <a:prstGeom prst="rect">
                        <a:avLst/>
                      </a:prstGeom>
                    </p:spPr>
                  </p:pic>
                </p:oleObj>
              </mc:Fallback>
            </mc:AlternateContent>
          </a:graphicData>
        </a:graphic>
      </p:graphicFrame>
      <p:sp>
        <p:nvSpPr>
          <p:cNvPr id="2" name="Titolo 1">
            <a:extLst>
              <a:ext uri="{FF2B5EF4-FFF2-40B4-BE49-F238E27FC236}">
                <a16:creationId xmlns:a16="http://schemas.microsoft.com/office/drawing/2014/main" id="{0C95671B-1784-4592-846D-938940FE7A02}"/>
              </a:ext>
            </a:extLst>
          </p:cNvPr>
          <p:cNvSpPr>
            <a:spLocks noGrp="1"/>
          </p:cNvSpPr>
          <p:nvPr>
            <p:ph type="title"/>
          </p:nvPr>
        </p:nvSpPr>
        <p:spPr/>
        <p:txBody>
          <a:bodyPr>
            <a:normAutofit fontScale="90000"/>
          </a:bodyPr>
          <a:lstStyle/>
          <a:p>
            <a:r>
              <a:rPr lang="it-IT" dirty="0">
                <a:latin typeface="Open Sans" panose="020B0606030504020204" pitchFamily="34" charset="0"/>
                <a:ea typeface="Open Sans" panose="020B0606030504020204" pitchFamily="34" charset="0"/>
                <a:cs typeface="Open Sans" panose="020B0606030504020204" pitchFamily="34" charset="0"/>
              </a:rPr>
              <a:t>PSF </a:t>
            </a:r>
            <a:r>
              <a:rPr lang="it-IT" dirty="0" err="1">
                <a:latin typeface="Open Sans" panose="020B0606030504020204" pitchFamily="34" charset="0"/>
                <a:ea typeface="Open Sans" panose="020B0606030504020204" pitchFamily="34" charset="0"/>
                <a:cs typeface="Open Sans" panose="020B0606030504020204" pitchFamily="34" charset="0"/>
              </a:rPr>
              <a:t>formation</a:t>
            </a:r>
            <a:r>
              <a:rPr lang="it-IT" dirty="0">
                <a:latin typeface="Open Sans" panose="020B0606030504020204" pitchFamily="34" charset="0"/>
                <a:ea typeface="Open Sans" panose="020B0606030504020204" pitchFamily="34" charset="0"/>
                <a:cs typeface="Open Sans" panose="020B0606030504020204" pitchFamily="34" charset="0"/>
              </a:rPr>
              <a:t> and</a:t>
            </a:r>
            <a:br>
              <a:rPr lang="it-IT" dirty="0">
                <a:latin typeface="Open Sans" panose="020B0606030504020204" pitchFamily="34" charset="0"/>
                <a:ea typeface="Open Sans" panose="020B0606030504020204" pitchFamily="34" charset="0"/>
                <a:cs typeface="Open Sans" panose="020B0606030504020204" pitchFamily="34" charset="0"/>
              </a:rPr>
            </a:br>
            <a:r>
              <a:rPr lang="it-IT" dirty="0">
                <a:latin typeface="Open Sans" panose="020B0606030504020204" pitchFamily="34" charset="0"/>
                <a:ea typeface="Open Sans" panose="020B0606030504020204" pitchFamily="34" charset="0"/>
                <a:cs typeface="Open Sans" panose="020B0606030504020204" pitchFamily="34" charset="0"/>
              </a:rPr>
              <a:t>AO </a:t>
            </a:r>
            <a:r>
              <a:rPr lang="it-IT" dirty="0" err="1">
                <a:latin typeface="Open Sans" panose="020B0606030504020204" pitchFamily="34" charset="0"/>
                <a:ea typeface="Open Sans" panose="020B0606030504020204" pitchFamily="34" charset="0"/>
                <a:cs typeface="Open Sans" panose="020B0606030504020204" pitchFamily="34" charset="0"/>
              </a:rPr>
              <a:t>effects</a:t>
            </a:r>
            <a:endParaRPr lang="it-IT"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8E13256C-D775-4F39-8F97-656D75AE9E49}"/>
                  </a:ext>
                </a:extLst>
              </p:cNvPr>
              <p:cNvSpPr>
                <a:spLocks noGrp="1"/>
              </p:cNvSpPr>
              <p:nvPr>
                <p:ph idx="1"/>
              </p:nvPr>
            </p:nvSpPr>
            <p:spPr>
              <a:xfrm>
                <a:off x="471949" y="1369219"/>
                <a:ext cx="3664061" cy="3398044"/>
              </a:xfrm>
            </p:spPr>
            <p:txBody>
              <a:bodyPr>
                <a:normAutofit/>
              </a:bodyPr>
              <a:lstStyle/>
              <a:p>
                <a14:m>
                  <m:oMath xmlns:m="http://schemas.openxmlformats.org/officeDocument/2006/math">
                    <m:nary>
                      <m:naryPr>
                        <m:chr m:val="∬"/>
                        <m:limLoc m:val="undOvr"/>
                        <m:subHide m:val="on"/>
                        <m:supHide m:val="on"/>
                        <m:ctrlPr>
                          <a:rPr lang="it-IT" sz="1650" i="1" dirty="0">
                            <a:solidFill>
                              <a:schemeClr val="bg1">
                                <a:lumMod val="50000"/>
                              </a:schemeClr>
                            </a:solidFill>
                            <a:latin typeface="Cambria Math" panose="02040503050406030204" pitchFamily="18" charset="0"/>
                            <a:ea typeface="Open Sans" panose="020B0606030504020204" pitchFamily="34" charset="0"/>
                            <a:cs typeface="Open Sans" panose="020B0606030504020204" pitchFamily="34" charset="0"/>
                          </a:rPr>
                        </m:ctrlPr>
                      </m:naryPr>
                      <m:sub/>
                      <m:sup/>
                      <m:e>
                        <m:r>
                          <a:rPr lang="it-IT" sz="1650" i="1" dirty="0">
                            <a:solidFill>
                              <a:schemeClr val="bg1">
                                <a:lumMod val="50000"/>
                              </a:schemeClr>
                            </a:solidFill>
                            <a:latin typeface="Cambria Math" panose="02040503050406030204" pitchFamily="18" charset="0"/>
                            <a:ea typeface="Open Sans" panose="020B0606030504020204" pitchFamily="34" charset="0"/>
                            <a:cs typeface="Open Sans" panose="020B0606030504020204" pitchFamily="34" charset="0"/>
                          </a:rPr>
                          <m:t>𝑑𝑡</m:t>
                        </m:r>
                        <m:r>
                          <m:rPr>
                            <m:sty m:val="p"/>
                          </m:rPr>
                          <a:rPr lang="it-IT" sz="1650" dirty="0">
                            <a:solidFill>
                              <a:schemeClr val="bg1">
                                <a:lumMod val="50000"/>
                              </a:schemeClr>
                            </a:solidFill>
                            <a:latin typeface="Cambria Math" panose="02040503050406030204" pitchFamily="18" charset="0"/>
                            <a:ea typeface="Open Sans" panose="020B0606030504020204" pitchFamily="34" charset="0"/>
                            <a:cs typeface="Open Sans" panose="020B0606030504020204" pitchFamily="34" charset="0"/>
                          </a:rPr>
                          <m:t>d</m:t>
                        </m:r>
                        <m:r>
                          <a:rPr lang="el-GR" sz="1650" i="1" dirty="0">
                            <a:solidFill>
                              <a:schemeClr val="bg1">
                                <a:lumMod val="50000"/>
                              </a:schemeClr>
                            </a:solidFill>
                            <a:latin typeface="Cambria Math" panose="02040503050406030204" pitchFamily="18" charset="0"/>
                            <a:ea typeface="Open Sans" panose="020B0606030504020204" pitchFamily="34" charset="0"/>
                            <a:cs typeface="Open Sans" panose="020B0606030504020204" pitchFamily="34" charset="0"/>
                          </a:rPr>
                          <m:t>𝜆</m:t>
                        </m:r>
                      </m:e>
                    </m:nary>
                  </m:oMath>
                </a14:m>
                <a:r>
                  <a:rPr lang="it-IT" sz="16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of the instant PSF</a:t>
                </a:r>
              </a:p>
              <a:p>
                <a:r>
                  <a:rPr lang="it-IT" sz="1650" dirty="0">
                    <a:latin typeface="Open Sans" panose="020B0606030504020204" pitchFamily="34" charset="0"/>
                    <a:ea typeface="Open Sans" panose="020B0606030504020204" pitchFamily="34" charset="0"/>
                    <a:cs typeface="Open Sans" panose="020B0606030504020204" pitchFamily="34" charset="0"/>
                  </a:rPr>
                  <a:t>AO </a:t>
                </a:r>
                <a:r>
                  <a:rPr lang="it-IT" sz="1650" dirty="0" err="1">
                    <a:latin typeface="Open Sans" panose="020B0606030504020204" pitchFamily="34" charset="0"/>
                    <a:ea typeface="Open Sans" panose="020B0606030504020204" pitchFamily="34" charset="0"/>
                    <a:cs typeface="Open Sans" panose="020B0606030504020204" pitchFamily="34" charset="0"/>
                  </a:rPr>
                  <a:t>flattens</a:t>
                </a:r>
                <a:r>
                  <a:rPr lang="it-IT" sz="1650" dirty="0">
                    <a:latin typeface="Open Sans" panose="020B0606030504020204" pitchFamily="34" charset="0"/>
                    <a:ea typeface="Open Sans" panose="020B0606030504020204" pitchFamily="34" charset="0"/>
                    <a:cs typeface="Open Sans" panose="020B0606030504020204" pitchFamily="34" charset="0"/>
                  </a:rPr>
                  <a:t> the incoming WF and acts </a:t>
                </a:r>
                <a:r>
                  <a:rPr lang="it-IT" sz="1650" dirty="0" err="1">
                    <a:latin typeface="Open Sans" panose="020B0606030504020204" pitchFamily="34" charset="0"/>
                    <a:ea typeface="Open Sans" panose="020B0606030504020204" pitchFamily="34" charset="0"/>
                    <a:cs typeface="Open Sans" panose="020B0606030504020204" pitchFamily="34" charset="0"/>
                  </a:rPr>
                  <a:t>moving</a:t>
                </a:r>
                <a:r>
                  <a:rPr lang="it-IT" sz="1650" dirty="0">
                    <a:latin typeface="Open Sans" panose="020B0606030504020204" pitchFamily="34" charset="0"/>
                    <a:ea typeface="Open Sans" panose="020B0606030504020204" pitchFamily="34" charset="0"/>
                    <a:cs typeface="Open Sans" panose="020B0606030504020204" pitchFamily="34" charset="0"/>
                  </a:rPr>
                  <a:t> </a:t>
                </a:r>
                <a:r>
                  <a:rPr lang="it-IT" sz="1650" dirty="0" err="1">
                    <a:latin typeface="Open Sans" panose="020B0606030504020204" pitchFamily="34" charset="0"/>
                    <a:ea typeface="Open Sans" panose="020B0606030504020204" pitchFamily="34" charset="0"/>
                    <a:cs typeface="Open Sans" panose="020B0606030504020204" pitchFamily="34" charset="0"/>
                  </a:rPr>
                  <a:t>speckles</a:t>
                </a:r>
                <a:r>
                  <a:rPr lang="it-IT" sz="1650" dirty="0">
                    <a:latin typeface="Open Sans" panose="020B0606030504020204" pitchFamily="34" charset="0"/>
                    <a:ea typeface="Open Sans" panose="020B0606030504020204" pitchFamily="34" charset="0"/>
                    <a:cs typeface="Open Sans" panose="020B0606030504020204" pitchFamily="34" charset="0"/>
                  </a:rPr>
                  <a:t> from the seeing </a:t>
                </a:r>
                <a:r>
                  <a:rPr lang="it-IT" sz="1650" dirty="0" err="1">
                    <a:latin typeface="Open Sans" panose="020B0606030504020204" pitchFamily="34" charset="0"/>
                    <a:ea typeface="Open Sans" panose="020B0606030504020204" pitchFamily="34" charset="0"/>
                    <a:cs typeface="Open Sans" panose="020B0606030504020204" pitchFamily="34" charset="0"/>
                  </a:rPr>
                  <a:t>halo</a:t>
                </a:r>
                <a:r>
                  <a:rPr lang="it-IT" sz="1650" dirty="0">
                    <a:latin typeface="Open Sans" panose="020B0606030504020204" pitchFamily="34" charset="0"/>
                    <a:ea typeface="Open Sans" panose="020B0606030504020204" pitchFamily="34" charset="0"/>
                    <a:cs typeface="Open Sans" panose="020B0606030504020204" pitchFamily="34" charset="0"/>
                  </a:rPr>
                  <a:t> to the </a:t>
                </a:r>
                <a:r>
                  <a:rPr lang="it-IT" sz="1650" dirty="0" err="1">
                    <a:latin typeface="Open Sans" panose="020B0606030504020204" pitchFamily="34" charset="0"/>
                    <a:ea typeface="Open Sans" panose="020B0606030504020204" pitchFamily="34" charset="0"/>
                    <a:cs typeface="Open Sans" panose="020B0606030504020204" pitchFamily="34" charset="0"/>
                  </a:rPr>
                  <a:t>Airy</a:t>
                </a:r>
                <a:r>
                  <a:rPr lang="it-IT" sz="1650" dirty="0">
                    <a:latin typeface="Open Sans" panose="020B0606030504020204" pitchFamily="34" charset="0"/>
                    <a:ea typeface="Open Sans" panose="020B0606030504020204" pitchFamily="34" charset="0"/>
                    <a:cs typeface="Open Sans" panose="020B0606030504020204" pitchFamily="34" charset="0"/>
                  </a:rPr>
                  <a:t> </a:t>
                </a:r>
                <a:r>
                  <a:rPr lang="it-IT" sz="1650" dirty="0" err="1">
                    <a:latin typeface="Open Sans" panose="020B0606030504020204" pitchFamily="34" charset="0"/>
                    <a:ea typeface="Open Sans" panose="020B0606030504020204" pitchFamily="34" charset="0"/>
                    <a:cs typeface="Open Sans" panose="020B0606030504020204" pitchFamily="34" charset="0"/>
                  </a:rPr>
                  <a:t>diffraction</a:t>
                </a:r>
                <a:r>
                  <a:rPr lang="it-IT" sz="1650" dirty="0">
                    <a:latin typeface="Open Sans" panose="020B0606030504020204" pitchFamily="34" charset="0"/>
                    <a:ea typeface="Open Sans" panose="020B0606030504020204" pitchFamily="34" charset="0"/>
                    <a:cs typeface="Open Sans" panose="020B0606030504020204" pitchFamily="34" charset="0"/>
                  </a:rPr>
                  <a:t> pattern</a:t>
                </a:r>
              </a:p>
            </p:txBody>
          </p:sp>
        </mc:Choice>
        <mc:Fallback xmlns="">
          <p:sp>
            <p:nvSpPr>
              <p:cNvPr id="3" name="Segnaposto contenuto 2">
                <a:extLst>
                  <a:ext uri="{FF2B5EF4-FFF2-40B4-BE49-F238E27FC236}">
                    <a16:creationId xmlns:a16="http://schemas.microsoft.com/office/drawing/2014/main" id="{8E13256C-D775-4F39-8F97-656D75AE9E49}"/>
                  </a:ext>
                </a:extLst>
              </p:cNvPr>
              <p:cNvSpPr>
                <a:spLocks noGrp="1" noRot="1" noChangeAspect="1" noMove="1" noResize="1" noEditPoints="1" noAdjustHandles="1" noChangeArrowheads="1" noChangeShapeType="1" noTextEdit="1"/>
              </p:cNvSpPr>
              <p:nvPr>
                <p:ph idx="1"/>
              </p:nvPr>
            </p:nvSpPr>
            <p:spPr>
              <a:xfrm>
                <a:off x="471949" y="1369219"/>
                <a:ext cx="3664061" cy="3398044"/>
              </a:xfrm>
              <a:blipFill>
                <a:blip r:embed="rId8"/>
                <a:stretch>
                  <a:fillRect t="-11670" r="-1997"/>
                </a:stretch>
              </a:blipFill>
            </p:spPr>
            <p:txBody>
              <a:bodyPr/>
              <a:lstStyle/>
              <a:p>
                <a:r>
                  <a:rPr lang="en-US">
                    <a:noFill/>
                  </a:rPr>
                  <a:t> </a:t>
                </a:r>
              </a:p>
            </p:txBody>
          </p:sp>
        </mc:Fallback>
      </mc:AlternateContent>
      <p:sp>
        <p:nvSpPr>
          <p:cNvPr id="6" name="Segnaposto numero diapositiva 5">
            <a:extLst>
              <a:ext uri="{FF2B5EF4-FFF2-40B4-BE49-F238E27FC236}">
                <a16:creationId xmlns:a16="http://schemas.microsoft.com/office/drawing/2014/main" id="{5EB30B4A-8976-4FB8-B43B-00B87F94C0A7}"/>
              </a:ext>
            </a:extLst>
          </p:cNvPr>
          <p:cNvSpPr>
            <a:spLocks noGrp="1"/>
          </p:cNvSpPr>
          <p:nvPr>
            <p:ph type="sldNum" sz="quarter" idx="12"/>
          </p:nvPr>
        </p:nvSpPr>
        <p:spPr/>
        <p:txBody>
          <a:bodyPr/>
          <a:lstStyle/>
          <a:p>
            <a:fld id="{44BB77B6-61F1-4CBB-B5CF-82A1E1B2265E}" type="slidenum">
              <a:rPr lang="it-IT" smtClean="0"/>
              <a:t>10</a:t>
            </a:fld>
            <a:endParaRPr lang="it-IT"/>
          </a:p>
        </p:txBody>
      </p:sp>
      <p:pic>
        <p:nvPicPr>
          <p:cNvPr id="8" name="psfscao.ao">
            <a:hlinkClick r:id="" action="ppaction://media"/>
            <a:extLst>
              <a:ext uri="{FF2B5EF4-FFF2-40B4-BE49-F238E27FC236}">
                <a16:creationId xmlns:a16="http://schemas.microsoft.com/office/drawing/2014/main" id="{0564CB1E-5472-4F41-A842-6C583EABC3A3}"/>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4903015" y="751851"/>
            <a:ext cx="2926556" cy="2926556"/>
          </a:xfrm>
          <a:prstGeom prst="rect">
            <a:avLst/>
          </a:prstGeom>
        </p:spPr>
      </p:pic>
      <p:pic>
        <p:nvPicPr>
          <p:cNvPr id="16" name="Immagine 15" descr="Immagine che contiene volante&#10;&#10;Descrizione generata automaticamente">
            <a:extLst>
              <a:ext uri="{FF2B5EF4-FFF2-40B4-BE49-F238E27FC236}">
                <a16:creationId xmlns:a16="http://schemas.microsoft.com/office/drawing/2014/main" id="{31BD1D19-5704-4E8E-9C05-D2867EE4BA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26885" y="445025"/>
            <a:ext cx="1017272" cy="230887"/>
          </a:xfrm>
          <a:prstGeom prst="rect">
            <a:avLst/>
          </a:prstGeom>
        </p:spPr>
      </p:pic>
      <p:sp>
        <p:nvSpPr>
          <p:cNvPr id="18" name="CasellaDiTesto 17">
            <a:extLst>
              <a:ext uri="{FF2B5EF4-FFF2-40B4-BE49-F238E27FC236}">
                <a16:creationId xmlns:a16="http://schemas.microsoft.com/office/drawing/2014/main" id="{3B53133E-8CC9-42E5-9746-D353C6F6DDAA}"/>
              </a:ext>
            </a:extLst>
          </p:cNvPr>
          <p:cNvSpPr txBox="1"/>
          <p:nvPr/>
        </p:nvSpPr>
        <p:spPr>
          <a:xfrm>
            <a:off x="7843139" y="3208020"/>
            <a:ext cx="1026243" cy="415498"/>
          </a:xfrm>
          <a:prstGeom prst="rect">
            <a:avLst/>
          </a:prstGeom>
          <a:noFill/>
        </p:spPr>
        <p:txBody>
          <a:bodyPr wrap="none" rtlCol="0">
            <a:spAutoFit/>
          </a:bodyPr>
          <a:lstStyle/>
          <a:p>
            <a:r>
              <a:rPr lang="it-IT" sz="1050" dirty="0">
                <a:latin typeface="Open Sans" panose="020B0606030504020204" pitchFamily="34" charset="0"/>
                <a:ea typeface="Open Sans" panose="020B0606030504020204" pitchFamily="34" charset="0"/>
                <a:cs typeface="Open Sans" panose="020B0606030504020204" pitchFamily="34" charset="0"/>
              </a:rPr>
              <a:t>Closing Loop </a:t>
            </a:r>
          </a:p>
          <a:p>
            <a:r>
              <a:rPr lang="it-IT" sz="1050" dirty="0" err="1">
                <a:latin typeface="Open Sans" panose="020B0606030504020204" pitchFamily="34" charset="0"/>
                <a:ea typeface="Open Sans" panose="020B0606030504020204" pitchFamily="34" charset="0"/>
                <a:cs typeface="Open Sans" panose="020B0606030504020204" pitchFamily="34" charset="0"/>
              </a:rPr>
              <a:t>Sequence</a:t>
            </a:r>
            <a:endParaRPr lang="en-US"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Rettangolo 12">
            <a:extLst>
              <a:ext uri="{FF2B5EF4-FFF2-40B4-BE49-F238E27FC236}">
                <a16:creationId xmlns:a16="http://schemas.microsoft.com/office/drawing/2014/main" id="{54A1C41F-6C90-4311-B144-02369840A5D1}"/>
              </a:ext>
            </a:extLst>
          </p:cNvPr>
          <p:cNvSpPr/>
          <p:nvPr/>
        </p:nvSpPr>
        <p:spPr>
          <a:xfrm>
            <a:off x="812133" y="3208020"/>
            <a:ext cx="2993178" cy="646331"/>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p>
            <a:r>
              <a:rPr lang="it-IT" sz="1200" dirty="0" err="1">
                <a:latin typeface="Open Sans" panose="020B0606030504020204" pitchFamily="34" charset="0"/>
                <a:ea typeface="Open Sans" panose="020B0606030504020204" pitchFamily="34" charset="0"/>
                <a:cs typeface="Open Sans" panose="020B0606030504020204" pitchFamily="34" charset="0"/>
              </a:rPr>
              <a:t>Example</a:t>
            </a:r>
            <a:r>
              <a:rPr lang="it-IT" sz="1200" dirty="0">
                <a:latin typeface="Open Sans" panose="020B0606030504020204" pitchFamily="34" charset="0"/>
                <a:ea typeface="Open Sans" panose="020B0606030504020204" pitchFamily="34" charset="0"/>
                <a:cs typeface="Open Sans" panose="020B0606030504020204" pitchFamily="34" charset="0"/>
              </a:rPr>
              <a:t>: 20 sec, 0.9’’ seeing in V, </a:t>
            </a:r>
          </a:p>
          <a:p>
            <a:r>
              <a:rPr lang="it-IT" sz="1200" dirty="0">
                <a:latin typeface="Open Sans" panose="020B0606030504020204" pitchFamily="34" charset="0"/>
                <a:ea typeface="Open Sans" panose="020B0606030504020204" pitchFamily="34" charset="0"/>
                <a:cs typeface="Open Sans" panose="020B0606030504020204" pitchFamily="34" charset="0"/>
              </a:rPr>
              <a:t>X bar: SR Ratio</a:t>
            </a:r>
          </a:p>
          <a:p>
            <a:r>
              <a:rPr lang="it-IT" sz="1200" dirty="0">
                <a:latin typeface="Open Sans" panose="020B0606030504020204" pitchFamily="34" charset="0"/>
                <a:ea typeface="Open Sans" panose="020B0606030504020204" pitchFamily="34" charset="0"/>
                <a:cs typeface="Open Sans" panose="020B0606030504020204" pitchFamily="34" charset="0"/>
              </a:rPr>
              <a:t>Y bar: EE in the </a:t>
            </a:r>
            <a:r>
              <a:rPr lang="it-IT" sz="1200" dirty="0" err="1">
                <a:latin typeface="Open Sans" panose="020B0606030504020204" pitchFamily="34" charset="0"/>
                <a:ea typeface="Open Sans" panose="020B0606030504020204" pitchFamily="34" charset="0"/>
                <a:cs typeface="Open Sans" panose="020B0606030504020204" pitchFamily="34" charset="0"/>
              </a:rPr>
              <a:t>diffraction</a:t>
            </a:r>
            <a:r>
              <a:rPr lang="it-IT" sz="1200" dirty="0">
                <a:latin typeface="Open Sans" panose="020B0606030504020204" pitchFamily="34" charset="0"/>
                <a:ea typeface="Open Sans" panose="020B0606030504020204" pitchFamily="34" charset="0"/>
                <a:cs typeface="Open Sans" panose="020B0606030504020204" pitchFamily="34" charset="0"/>
              </a:rPr>
              <a:t>  limited core</a:t>
            </a:r>
          </a:p>
        </p:txBody>
      </p:sp>
    </p:spTree>
    <p:extLst>
      <p:ext uri="{BB962C8B-B14F-4D97-AF65-F5344CB8AC3E}">
        <p14:creationId xmlns:p14="http://schemas.microsoft.com/office/powerpoint/2010/main" val="248988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7314EE79-3D63-4E5C-AC8C-50E782E59880}"/>
              </a:ext>
            </a:extLst>
          </p:cNvPr>
          <p:cNvPicPr>
            <a:picLocks noChangeAspect="1"/>
          </p:cNvPicPr>
          <p:nvPr/>
        </p:nvPicPr>
        <p:blipFill>
          <a:blip r:embed="rId4"/>
          <a:stretch>
            <a:fillRect/>
          </a:stretch>
        </p:blipFill>
        <p:spPr>
          <a:xfrm>
            <a:off x="1845780" y="2270431"/>
            <a:ext cx="404553" cy="196753"/>
          </a:xfrm>
          <a:prstGeom prst="rect">
            <a:avLst/>
          </a:prstGeom>
        </p:spPr>
      </p:pic>
      <p:pic>
        <p:nvPicPr>
          <p:cNvPr id="9" name="Immagine 8">
            <a:extLst>
              <a:ext uri="{FF2B5EF4-FFF2-40B4-BE49-F238E27FC236}">
                <a16:creationId xmlns:a16="http://schemas.microsoft.com/office/drawing/2014/main" id="{7C74FFE0-026B-45BC-9F27-1EFAD632ADEB}"/>
              </a:ext>
            </a:extLst>
          </p:cNvPr>
          <p:cNvPicPr>
            <a:picLocks noChangeAspect="1"/>
          </p:cNvPicPr>
          <p:nvPr/>
        </p:nvPicPr>
        <p:blipFill>
          <a:blip r:embed="rId5"/>
          <a:stretch>
            <a:fillRect/>
          </a:stretch>
        </p:blipFill>
        <p:spPr>
          <a:xfrm>
            <a:off x="4846099" y="740547"/>
            <a:ext cx="4201281" cy="2862346"/>
          </a:xfrm>
          <a:prstGeom prst="rect">
            <a:avLst/>
          </a:prstGeom>
        </p:spPr>
      </p:pic>
      <p:sp>
        <p:nvSpPr>
          <p:cNvPr id="2" name="Titolo 1">
            <a:extLst>
              <a:ext uri="{FF2B5EF4-FFF2-40B4-BE49-F238E27FC236}">
                <a16:creationId xmlns:a16="http://schemas.microsoft.com/office/drawing/2014/main" id="{4C8FB1D4-DF8B-4C0C-A0A4-E571EC3C3E1F}"/>
              </a:ext>
            </a:extLst>
          </p:cNvPr>
          <p:cNvSpPr>
            <a:spLocks noGrp="1"/>
          </p:cNvSpPr>
          <p:nvPr>
            <p:ph type="title"/>
          </p:nvPr>
        </p:nvSpPr>
        <p:spPr>
          <a:xfrm>
            <a:off x="155914" y="273844"/>
            <a:ext cx="7886700" cy="994172"/>
          </a:xfrm>
        </p:spPr>
        <p:txBody>
          <a:bodyPr/>
          <a:lstStyle/>
          <a:p>
            <a:r>
              <a:rPr lang="it-IT" dirty="0">
                <a:latin typeface="Open Sans" panose="020B0606030504020204" pitchFamily="34" charset="0"/>
                <a:ea typeface="Open Sans" panose="020B0606030504020204" pitchFamily="34" charset="0"/>
                <a:cs typeface="Open Sans" panose="020B0606030504020204" pitchFamily="34" charset="0"/>
              </a:rPr>
              <a:t>Quasi </a:t>
            </a:r>
            <a:r>
              <a:rPr lang="it-IT" dirty="0" err="1">
                <a:latin typeface="Open Sans" panose="020B0606030504020204" pitchFamily="34" charset="0"/>
                <a:ea typeface="Open Sans" panose="020B0606030504020204" pitchFamily="34" charset="0"/>
                <a:cs typeface="Open Sans" panose="020B0606030504020204" pitchFamily="34" charset="0"/>
              </a:rPr>
              <a:t>Diffr</a:t>
            </a:r>
            <a:r>
              <a:rPr lang="it-IT" dirty="0">
                <a:latin typeface="Open Sans" panose="020B0606030504020204" pitchFamily="34" charset="0"/>
                <a:ea typeface="Open Sans" panose="020B0606030504020204" pitchFamily="34" charset="0"/>
                <a:cs typeface="Open Sans" panose="020B0606030504020204" pitchFamily="34" charset="0"/>
              </a:rPr>
              <a:t>.-</a:t>
            </a:r>
            <a:r>
              <a:rPr lang="it-IT" dirty="0" err="1">
                <a:latin typeface="Open Sans" panose="020B0606030504020204" pitchFamily="34" charset="0"/>
                <a:ea typeface="Open Sans" panose="020B0606030504020204" pitchFamily="34" charset="0"/>
                <a:cs typeface="Open Sans" panose="020B0606030504020204" pitchFamily="34" charset="0"/>
              </a:rPr>
              <a:t>Lim</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PSFs</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have</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Structures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Segnaposto numero diapositiva 5">
            <a:extLst>
              <a:ext uri="{FF2B5EF4-FFF2-40B4-BE49-F238E27FC236}">
                <a16:creationId xmlns:a16="http://schemas.microsoft.com/office/drawing/2014/main" id="{DAFFAA95-9075-44DB-8B6D-A490D2B46FFD}"/>
              </a:ext>
            </a:extLst>
          </p:cNvPr>
          <p:cNvSpPr>
            <a:spLocks noGrp="1"/>
          </p:cNvSpPr>
          <p:nvPr>
            <p:ph type="sldNum" sz="quarter" idx="12"/>
          </p:nvPr>
        </p:nvSpPr>
        <p:spPr/>
        <p:txBody>
          <a:bodyPr/>
          <a:lstStyle/>
          <a:p>
            <a:fld id="{44BB77B6-61F1-4CBB-B5CF-82A1E1B2265E}" type="slidenum">
              <a:rPr lang="it-IT" smtClean="0">
                <a:latin typeface="Open Sans" panose="020B0606030504020204" pitchFamily="34" charset="0"/>
                <a:ea typeface="Open Sans" panose="020B0606030504020204" pitchFamily="34" charset="0"/>
                <a:cs typeface="Open Sans" panose="020B0606030504020204" pitchFamily="34" charset="0"/>
              </a:rPr>
              <a:t>11</a:t>
            </a:fld>
            <a:endParaRPr lang="it-IT"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SCAO.SR50.gif">
            <a:hlinkClick r:id="" action="ppaction://media"/>
            <a:extLst>
              <a:ext uri="{FF2B5EF4-FFF2-40B4-BE49-F238E27FC236}">
                <a16:creationId xmlns:a16="http://schemas.microsoft.com/office/drawing/2014/main" id="{7415443C-9BD4-4F7D-A83B-1D6F65EC3FA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722843" y="1778772"/>
            <a:ext cx="2926556" cy="2926556"/>
          </a:xfrm>
          <a:prstGeom prst="rect">
            <a:avLst/>
          </a:prstGeom>
        </p:spPr>
      </p:pic>
      <p:sp>
        <p:nvSpPr>
          <p:cNvPr id="10" name="CasellaDiTesto 9">
            <a:extLst>
              <a:ext uri="{FF2B5EF4-FFF2-40B4-BE49-F238E27FC236}">
                <a16:creationId xmlns:a16="http://schemas.microsoft.com/office/drawing/2014/main" id="{85496B6B-B78B-4D12-B2CF-DEDDE5C18897}"/>
              </a:ext>
            </a:extLst>
          </p:cNvPr>
          <p:cNvSpPr txBox="1"/>
          <p:nvPr/>
        </p:nvSpPr>
        <p:spPr>
          <a:xfrm>
            <a:off x="288606" y="1123240"/>
            <a:ext cx="3273559" cy="2192908"/>
          </a:xfrm>
          <a:prstGeom prst="rect">
            <a:avLst/>
          </a:prstGeom>
          <a:noFill/>
        </p:spPr>
        <p:txBody>
          <a:bodyPr wrap="square" rtlCol="0">
            <a:spAutoFit/>
          </a:bodyPr>
          <a:lstStyle/>
          <a:p>
            <a:r>
              <a:rPr lang="it-IT" sz="1050" dirty="0">
                <a:latin typeface="Open Sans" panose="020B0606030504020204" pitchFamily="34" charset="0"/>
                <a:ea typeface="Open Sans" panose="020B0606030504020204" pitchFamily="34" charset="0"/>
                <a:cs typeface="Open Sans" panose="020B0606030504020204" pitchFamily="34" charset="0"/>
              </a:rPr>
              <a:t>The </a:t>
            </a:r>
            <a:r>
              <a:rPr lang="it-IT" sz="1050" dirty="0" err="1">
                <a:latin typeface="Open Sans" panose="020B0606030504020204" pitchFamily="34" charset="0"/>
                <a:ea typeface="Open Sans" panose="020B0606030504020204" pitchFamily="34" charset="0"/>
                <a:cs typeface="Open Sans" panose="020B0606030504020204" pitchFamily="34" charset="0"/>
              </a:rPr>
              <a:t>number</a:t>
            </a:r>
            <a:r>
              <a:rPr lang="it-IT" sz="1050" dirty="0">
                <a:latin typeface="Open Sans" panose="020B0606030504020204" pitchFamily="34" charset="0"/>
                <a:ea typeface="Open Sans" panose="020B0606030504020204" pitchFamily="34" charset="0"/>
                <a:cs typeface="Open Sans" panose="020B0606030504020204" pitchFamily="34" charset="0"/>
              </a:rPr>
              <a:t> of DM </a:t>
            </a:r>
            <a:r>
              <a:rPr lang="it-IT" sz="1050" dirty="0" err="1">
                <a:latin typeface="Open Sans" panose="020B0606030504020204" pitchFamily="34" charset="0"/>
                <a:ea typeface="Open Sans" panose="020B0606030504020204" pitchFamily="34" charset="0"/>
                <a:cs typeface="Open Sans" panose="020B0606030504020204" pitchFamily="34" charset="0"/>
              </a:rPr>
              <a:t>modes</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it-IT" sz="1050" dirty="0" err="1">
                <a:latin typeface="Open Sans" panose="020B0606030504020204" pitchFamily="34" charset="0"/>
                <a:ea typeface="Open Sans" panose="020B0606030504020204" pitchFamily="34" charset="0"/>
                <a:cs typeface="Open Sans" panose="020B0606030504020204" pitchFamily="34" charset="0"/>
              </a:rPr>
              <a:t>used</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it-IT" sz="1050" dirty="0" err="1">
                <a:latin typeface="Open Sans" panose="020B0606030504020204" pitchFamily="34" charset="0"/>
                <a:ea typeface="Open Sans" panose="020B0606030504020204" pitchFamily="34" charset="0"/>
                <a:cs typeface="Open Sans" panose="020B0606030504020204" pitchFamily="34" charset="0"/>
              </a:rPr>
              <a:t>fixes</a:t>
            </a:r>
            <a:r>
              <a:rPr lang="it-IT" sz="1050" dirty="0">
                <a:latin typeface="Open Sans" panose="020B0606030504020204" pitchFamily="34" charset="0"/>
                <a:ea typeface="Open Sans" panose="020B0606030504020204" pitchFamily="34" charset="0"/>
                <a:cs typeface="Open Sans" panose="020B0606030504020204" pitchFamily="34" charset="0"/>
              </a:rPr>
              <a:t> the </a:t>
            </a:r>
            <a:r>
              <a:rPr lang="it-IT" sz="1050" dirty="0" err="1">
                <a:latin typeface="Open Sans" panose="020B0606030504020204" pitchFamily="34" charset="0"/>
                <a:ea typeface="Open Sans" panose="020B0606030504020204" pitchFamily="34" charset="0"/>
                <a:cs typeface="Open Sans" panose="020B0606030504020204" pitchFamily="34" charset="0"/>
              </a:rPr>
              <a:t>highest</a:t>
            </a:r>
            <a:r>
              <a:rPr lang="it-IT" sz="1050" dirty="0">
                <a:latin typeface="Open Sans" panose="020B0606030504020204" pitchFamily="34" charset="0"/>
                <a:ea typeface="Open Sans" panose="020B0606030504020204" pitchFamily="34" charset="0"/>
                <a:cs typeface="Open Sans" panose="020B0606030504020204" pitchFamily="34" charset="0"/>
              </a:rPr>
              <a:t> frequency </a:t>
            </a:r>
            <a:r>
              <a:rPr lang="it-IT" sz="1050" dirty="0" err="1">
                <a:latin typeface="Open Sans" panose="020B0606030504020204" pitchFamily="34" charset="0"/>
                <a:ea typeface="Open Sans" panose="020B0606030504020204" pitchFamily="34" charset="0"/>
                <a:cs typeface="Open Sans" panose="020B0606030504020204" pitchFamily="34" charset="0"/>
              </a:rPr>
              <a:t>corrected</a:t>
            </a:r>
            <a:endParaRPr lang="it-IT" sz="1050" dirty="0">
              <a:latin typeface="Open Sans" panose="020B0606030504020204" pitchFamily="34" charset="0"/>
              <a:ea typeface="Open Sans" panose="020B0606030504020204" pitchFamily="34" charset="0"/>
              <a:cs typeface="Open Sans" panose="020B0606030504020204" pitchFamily="34" charset="0"/>
            </a:endParaRPr>
          </a:p>
          <a:p>
            <a:pPr marL="214313" indent="-214313">
              <a:buFont typeface="Arial" panose="020B0604020202020204" pitchFamily="34" charset="0"/>
              <a:buChar char="•"/>
            </a:pPr>
            <a:r>
              <a:rPr lang="it-IT" sz="1050" dirty="0" err="1">
                <a:latin typeface="Open Sans" panose="020B0606030504020204" pitchFamily="34" charset="0"/>
                <a:ea typeface="Open Sans" panose="020B0606030504020204" pitchFamily="34" charset="0"/>
                <a:cs typeface="Open Sans" panose="020B0606030504020204" pitchFamily="34" charset="0"/>
              </a:rPr>
              <a:t>It</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it-IT" sz="1050" dirty="0" err="1">
                <a:latin typeface="Open Sans" panose="020B0606030504020204" pitchFamily="34" charset="0"/>
                <a:ea typeface="Open Sans" panose="020B0606030504020204" pitchFamily="34" charset="0"/>
                <a:cs typeface="Open Sans" panose="020B0606030504020204" pitchFamily="34" charset="0"/>
              </a:rPr>
              <a:t>is</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it-IT" sz="1050" dirty="0" err="1">
                <a:latin typeface="Open Sans" panose="020B0606030504020204" pitchFamily="34" charset="0"/>
                <a:ea typeface="Open Sans" panose="020B0606030504020204" pitchFamily="34" charset="0"/>
                <a:cs typeface="Open Sans" panose="020B0606030504020204" pitchFamily="34" charset="0"/>
              </a:rPr>
              <a:t>ultimately</a:t>
            </a:r>
            <a:r>
              <a:rPr lang="it-IT" sz="1050" dirty="0">
                <a:latin typeface="Open Sans" panose="020B0606030504020204" pitchFamily="34" charset="0"/>
                <a:ea typeface="Open Sans" panose="020B0606030504020204" pitchFamily="34" charset="0"/>
                <a:cs typeface="Open Sans" panose="020B0606030504020204" pitchFamily="34" charset="0"/>
              </a:rPr>
              <a:t> limited by the </a:t>
            </a:r>
            <a:r>
              <a:rPr lang="it-IT" sz="1050" dirty="0" err="1">
                <a:latin typeface="Open Sans" panose="020B0606030504020204" pitchFamily="34" charset="0"/>
                <a:ea typeface="Open Sans" panose="020B0606030504020204" pitchFamily="34" charset="0"/>
                <a:cs typeface="Open Sans" panose="020B0606030504020204" pitchFamily="34" charset="0"/>
              </a:rPr>
              <a:t>number</a:t>
            </a:r>
            <a:r>
              <a:rPr lang="it-IT" sz="1050" dirty="0">
                <a:latin typeface="Open Sans" panose="020B0606030504020204" pitchFamily="34" charset="0"/>
                <a:ea typeface="Open Sans" panose="020B0606030504020204" pitchFamily="34" charset="0"/>
                <a:cs typeface="Open Sans" panose="020B0606030504020204" pitchFamily="34" charset="0"/>
              </a:rPr>
              <a:t> of </a:t>
            </a:r>
            <a:r>
              <a:rPr lang="it-IT" sz="1050" dirty="0" err="1">
                <a:latin typeface="Open Sans" panose="020B0606030504020204" pitchFamily="34" charset="0"/>
                <a:ea typeface="Open Sans" panose="020B0606030504020204" pitchFamily="34" charset="0"/>
                <a:cs typeface="Open Sans" panose="020B0606030504020204" pitchFamily="34" charset="0"/>
              </a:rPr>
              <a:t>actuators</a:t>
            </a:r>
            <a:endParaRPr lang="it-IT" sz="1050" dirty="0">
              <a:latin typeface="Open Sans" panose="020B0606030504020204" pitchFamily="34" charset="0"/>
              <a:ea typeface="Open Sans" panose="020B0606030504020204" pitchFamily="34" charset="0"/>
              <a:cs typeface="Open Sans" panose="020B0606030504020204" pitchFamily="34" charset="0"/>
            </a:endParaRPr>
          </a:p>
          <a:p>
            <a:pPr marL="214313" indent="-214313">
              <a:buFont typeface="Arial" panose="020B0604020202020204" pitchFamily="34" charset="0"/>
              <a:buChar char="•"/>
            </a:pPr>
            <a:r>
              <a:rPr lang="it-IT" sz="1050" dirty="0" err="1">
                <a:latin typeface="Open Sans" panose="020B0606030504020204" pitchFamily="34" charset="0"/>
                <a:ea typeface="Open Sans" panose="020B0606030504020204" pitchFamily="34" charset="0"/>
                <a:cs typeface="Open Sans" panose="020B0606030504020204" pitchFamily="34" charset="0"/>
              </a:rPr>
              <a:t>This</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it-IT" sz="1050" dirty="0" err="1">
                <a:latin typeface="Open Sans" panose="020B0606030504020204" pitchFamily="34" charset="0"/>
                <a:ea typeface="Open Sans" panose="020B0606030504020204" pitchFamily="34" charset="0"/>
                <a:cs typeface="Open Sans" panose="020B0606030504020204" pitchFamily="34" charset="0"/>
              </a:rPr>
              <a:t>highest</a:t>
            </a:r>
            <a:r>
              <a:rPr lang="it-IT" sz="1050" dirty="0">
                <a:latin typeface="Open Sans" panose="020B0606030504020204" pitchFamily="34" charset="0"/>
                <a:ea typeface="Open Sans" panose="020B0606030504020204" pitchFamily="34" charset="0"/>
                <a:cs typeface="Open Sans" panose="020B0606030504020204" pitchFamily="34" charset="0"/>
              </a:rPr>
              <a:t> frequency </a:t>
            </a:r>
            <a:r>
              <a:rPr lang="it-IT" sz="1050" dirty="0" err="1">
                <a:latin typeface="Open Sans" panose="020B0606030504020204" pitchFamily="34" charset="0"/>
                <a:ea typeface="Open Sans" panose="020B0606030504020204" pitchFamily="34" charset="0"/>
                <a:cs typeface="Open Sans" panose="020B0606030504020204" pitchFamily="34" charset="0"/>
              </a:rPr>
              <a:t>generates</a:t>
            </a:r>
            <a:r>
              <a:rPr lang="it-IT" sz="1050" dirty="0">
                <a:latin typeface="Open Sans" panose="020B0606030504020204" pitchFamily="34" charset="0"/>
                <a:ea typeface="Open Sans" panose="020B0606030504020204" pitchFamily="34" charset="0"/>
                <a:cs typeface="Open Sans" panose="020B0606030504020204" pitchFamily="34" charset="0"/>
              </a:rPr>
              <a:t> the so-</a:t>
            </a:r>
            <a:r>
              <a:rPr lang="it-IT" sz="1050" dirty="0" err="1">
                <a:latin typeface="Open Sans" panose="020B0606030504020204" pitchFamily="34" charset="0"/>
                <a:ea typeface="Open Sans" panose="020B0606030504020204" pitchFamily="34" charset="0"/>
                <a:cs typeface="Open Sans" panose="020B0606030504020204" pitchFamily="34" charset="0"/>
              </a:rPr>
              <a:t>called</a:t>
            </a:r>
            <a:r>
              <a:rPr lang="it-IT" sz="1050" dirty="0">
                <a:latin typeface="Open Sans" panose="020B0606030504020204" pitchFamily="34" charset="0"/>
                <a:ea typeface="Open Sans" panose="020B0606030504020204" pitchFamily="34" charset="0"/>
                <a:cs typeface="Open Sans" panose="020B0606030504020204" pitchFamily="34" charset="0"/>
              </a:rPr>
              <a:t> control </a:t>
            </a:r>
            <a:r>
              <a:rPr lang="it-IT" sz="1050" dirty="0" err="1">
                <a:latin typeface="Open Sans" panose="020B0606030504020204" pitchFamily="34" charset="0"/>
                <a:ea typeface="Open Sans" panose="020B0606030504020204" pitchFamily="34" charset="0"/>
                <a:cs typeface="Open Sans" panose="020B0606030504020204" pitchFamily="34" charset="0"/>
              </a:rPr>
              <a:t>radius</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fi-FI" sz="1050" dirty="0">
                <a:latin typeface="Open Sans" panose="020B0606030504020204" pitchFamily="34" charset="0"/>
                <a:ea typeface="Open Sans" panose="020B0606030504020204" pitchFamily="34" charset="0"/>
                <a:cs typeface="Open Sans" panose="020B0606030504020204" pitchFamily="34" charset="0"/>
              </a:rPr>
              <a:t>Perrin+2003</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it-IT" sz="1050" dirty="0" err="1">
                <a:latin typeface="Open Sans" panose="020B0606030504020204" pitchFamily="34" charset="0"/>
                <a:ea typeface="Open Sans" panose="020B0606030504020204" pitchFamily="34" charset="0"/>
                <a:cs typeface="Open Sans" panose="020B0606030504020204" pitchFamily="34" charset="0"/>
              </a:rPr>
              <a:t>well</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it-IT" sz="1050" dirty="0" err="1">
                <a:latin typeface="Open Sans" panose="020B0606030504020204" pitchFamily="34" charset="0"/>
                <a:ea typeface="Open Sans" panose="020B0606030504020204" pitchFamily="34" charset="0"/>
                <a:cs typeface="Open Sans" panose="020B0606030504020204" pitchFamily="34" charset="0"/>
              </a:rPr>
              <a:t>visible</a:t>
            </a:r>
            <a:r>
              <a:rPr lang="it-IT" sz="1050" dirty="0">
                <a:latin typeface="Open Sans" panose="020B0606030504020204" pitchFamily="34" charset="0"/>
                <a:ea typeface="Open Sans" panose="020B0606030504020204" pitchFamily="34" charset="0"/>
                <a:cs typeface="Open Sans" panose="020B0606030504020204" pitchFamily="34" charset="0"/>
              </a:rPr>
              <a:t> in SCAO mode</a:t>
            </a:r>
          </a:p>
          <a:p>
            <a:pPr marL="214313" indent="-214313">
              <a:buFont typeface="Arial" panose="020B0604020202020204" pitchFamily="34" charset="0"/>
              <a:buChar char="•"/>
            </a:pPr>
            <a:r>
              <a:rPr lang="it-IT" sz="1050" dirty="0">
                <a:latin typeface="Open Sans" panose="020B0606030504020204" pitchFamily="34" charset="0"/>
                <a:ea typeface="Open Sans" panose="020B0606030504020204" pitchFamily="34" charset="0"/>
                <a:cs typeface="Open Sans" panose="020B0606030504020204" pitchFamily="34" charset="0"/>
              </a:rPr>
              <a:t>Control Radius </a:t>
            </a:r>
            <a:r>
              <a:rPr lang="it-IT" sz="1050" dirty="0" err="1">
                <a:latin typeface="Open Sans" panose="020B0606030504020204" pitchFamily="34" charset="0"/>
                <a:ea typeface="Open Sans" panose="020B0606030504020204" pitchFamily="34" charset="0"/>
                <a:cs typeface="Open Sans" panose="020B0606030504020204" pitchFamily="34" charset="0"/>
              </a:rPr>
              <a:t>is</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it-IT" sz="1050" dirty="0" err="1">
                <a:latin typeface="Open Sans" panose="020B0606030504020204" pitchFamily="34" charset="0"/>
                <a:ea typeface="Open Sans" panose="020B0606030504020204" pitchFamily="34" charset="0"/>
                <a:cs typeface="Open Sans" panose="020B0606030504020204" pitchFamily="34" charset="0"/>
              </a:rPr>
              <a:t>at</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it-IT" sz="1050" dirty="0" err="1">
                <a:latin typeface="Open Sans" panose="020B0606030504020204" pitchFamily="34" charset="0"/>
                <a:ea typeface="Open Sans" panose="020B0606030504020204" pitchFamily="34" charset="0"/>
                <a:cs typeface="Open Sans" panose="020B0606030504020204" pitchFamily="34" charset="0"/>
              </a:rPr>
              <a:t>where</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it-IT" sz="1050" b="1" i="1" dirty="0">
                <a:latin typeface="Times New Roman" panose="02020603050405020304" pitchFamily="18" charset="0"/>
                <a:ea typeface="Open Sans" panose="020B0606030504020204" pitchFamily="34" charset="0"/>
                <a:cs typeface="Times New Roman" panose="02020603050405020304" pitchFamily="18" charset="0"/>
              </a:rPr>
              <a:t>d</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it-IT" sz="1050" dirty="0" err="1">
                <a:latin typeface="Open Sans" panose="020B0606030504020204" pitchFamily="34" charset="0"/>
                <a:ea typeface="Open Sans" panose="020B0606030504020204" pitchFamily="34" charset="0"/>
                <a:cs typeface="Open Sans" panose="020B0606030504020204" pitchFamily="34" charset="0"/>
              </a:rPr>
              <a:t>is</a:t>
            </a:r>
            <a:r>
              <a:rPr lang="it-IT" sz="1050" dirty="0">
                <a:latin typeface="Open Sans" panose="020B0606030504020204" pitchFamily="34" charset="0"/>
                <a:ea typeface="Open Sans" panose="020B0606030504020204" pitchFamily="34" charset="0"/>
                <a:cs typeface="Open Sans" panose="020B0606030504020204" pitchFamily="34" charset="0"/>
              </a:rPr>
              <a:t> the </a:t>
            </a:r>
            <a:r>
              <a:rPr lang="it-IT" sz="1050" dirty="0" err="1">
                <a:latin typeface="Open Sans" panose="020B0606030504020204" pitchFamily="34" charset="0"/>
                <a:ea typeface="Open Sans" panose="020B0606030504020204" pitchFamily="34" charset="0"/>
                <a:cs typeface="Open Sans" panose="020B0606030504020204" pitchFamily="34" charset="0"/>
              </a:rPr>
              <a:t>dimension</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it-IT" sz="1050" dirty="0" err="1">
                <a:latin typeface="Open Sans" panose="020B0606030504020204" pitchFamily="34" charset="0"/>
                <a:ea typeface="Open Sans" panose="020B0606030504020204" pitchFamily="34" charset="0"/>
                <a:cs typeface="Open Sans" panose="020B0606030504020204" pitchFamily="34" charset="0"/>
              </a:rPr>
              <a:t>characteristic</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it-IT" sz="1050" dirty="0" err="1">
                <a:latin typeface="Open Sans" panose="020B0606030504020204" pitchFamily="34" charset="0"/>
                <a:ea typeface="Open Sans" panose="020B0606030504020204" pitchFamily="34" charset="0"/>
                <a:cs typeface="Open Sans" panose="020B0606030504020204" pitchFamily="34" charset="0"/>
              </a:rPr>
              <a:t>distance</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it-IT" sz="1050" dirty="0" err="1">
                <a:latin typeface="Open Sans" panose="020B0606030504020204" pitchFamily="34" charset="0"/>
                <a:ea typeface="Open Sans" panose="020B0606030504020204" pitchFamily="34" charset="0"/>
                <a:cs typeface="Open Sans" panose="020B0606030504020204" pitchFamily="34" charset="0"/>
              </a:rPr>
              <a:t>between</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it-IT" sz="1050" dirty="0" err="1">
                <a:latin typeface="Open Sans" panose="020B0606030504020204" pitchFamily="34" charset="0"/>
                <a:ea typeface="Open Sans" panose="020B0606030504020204" pitchFamily="34" charset="0"/>
                <a:cs typeface="Open Sans" panose="020B0606030504020204" pitchFamily="34" charset="0"/>
              </a:rPr>
              <a:t>two</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it-IT" sz="1050" dirty="0" err="1">
                <a:latin typeface="Open Sans" panose="020B0606030504020204" pitchFamily="34" charset="0"/>
                <a:ea typeface="Open Sans" panose="020B0606030504020204" pitchFamily="34" charset="0"/>
                <a:cs typeface="Open Sans" panose="020B0606030504020204" pitchFamily="34" charset="0"/>
              </a:rPr>
              <a:t>adjacent</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it-IT" sz="1050" dirty="0" err="1">
                <a:latin typeface="Open Sans" panose="020B0606030504020204" pitchFamily="34" charset="0"/>
                <a:ea typeface="Open Sans" panose="020B0606030504020204" pitchFamily="34" charset="0"/>
                <a:cs typeface="Open Sans" panose="020B0606030504020204" pitchFamily="34" charset="0"/>
              </a:rPr>
              <a:t>actuators</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it-IT" sz="1050" dirty="0" err="1">
                <a:latin typeface="Open Sans" panose="020B0606030504020204" pitchFamily="34" charset="0"/>
                <a:ea typeface="Open Sans" panose="020B0606030504020204" pitchFamily="34" charset="0"/>
                <a:cs typeface="Open Sans" panose="020B0606030504020204" pitchFamily="34" charset="0"/>
              </a:rPr>
              <a:t>Smaller</a:t>
            </a:r>
            <a:r>
              <a:rPr lang="it-IT" sz="1050" dirty="0">
                <a:latin typeface="Open Sans" panose="020B0606030504020204" pitchFamily="34" charset="0"/>
                <a:ea typeface="Open Sans" panose="020B0606030504020204" pitchFamily="34" charset="0"/>
                <a:cs typeface="Open Sans" panose="020B0606030504020204" pitchFamily="34" charset="0"/>
              </a:rPr>
              <a:t> the </a:t>
            </a:r>
            <a:r>
              <a:rPr lang="it-IT" sz="1050" dirty="0" err="1">
                <a:latin typeface="Open Sans" panose="020B0606030504020204" pitchFamily="34" charset="0"/>
                <a:ea typeface="Open Sans" panose="020B0606030504020204" pitchFamily="34" charset="0"/>
                <a:cs typeface="Open Sans" panose="020B0606030504020204" pitchFamily="34" charset="0"/>
              </a:rPr>
              <a:t>distance</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it-IT" sz="1050" dirty="0" err="1">
                <a:latin typeface="Open Sans" panose="020B0606030504020204" pitchFamily="34" charset="0"/>
                <a:ea typeface="Open Sans" panose="020B0606030504020204" pitchFamily="34" charset="0"/>
                <a:cs typeface="Open Sans" panose="020B0606030504020204" pitchFamily="34" charset="0"/>
              </a:rPr>
              <a:t>larger</a:t>
            </a:r>
            <a:r>
              <a:rPr lang="it-IT" sz="1050" dirty="0">
                <a:latin typeface="Open Sans" panose="020B0606030504020204" pitchFamily="34" charset="0"/>
                <a:ea typeface="Open Sans" panose="020B0606030504020204" pitchFamily="34" charset="0"/>
                <a:cs typeface="Open Sans" panose="020B0606030504020204" pitchFamily="34" charset="0"/>
              </a:rPr>
              <a:t> the control </a:t>
            </a:r>
            <a:r>
              <a:rPr lang="it-IT" sz="1050" dirty="0" err="1">
                <a:latin typeface="Open Sans" panose="020B0606030504020204" pitchFamily="34" charset="0"/>
                <a:ea typeface="Open Sans" panose="020B0606030504020204" pitchFamily="34" charset="0"/>
                <a:cs typeface="Open Sans" panose="020B0606030504020204" pitchFamily="34" charset="0"/>
              </a:rPr>
              <a:t>radius</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it-IT" sz="1050" dirty="0" err="1">
                <a:latin typeface="Open Sans" panose="020B0606030504020204" pitchFamily="34" charset="0"/>
                <a:ea typeface="Open Sans" panose="020B0606030504020204" pitchFamily="34" charset="0"/>
                <a:cs typeface="Open Sans" panose="020B0606030504020204" pitchFamily="34" charset="0"/>
              </a:rPr>
              <a:t>where</a:t>
            </a:r>
            <a:r>
              <a:rPr lang="it-IT" sz="1050" dirty="0">
                <a:latin typeface="Open Sans" panose="020B0606030504020204" pitchFamily="34" charset="0"/>
                <a:ea typeface="Open Sans" panose="020B0606030504020204" pitchFamily="34" charset="0"/>
                <a:cs typeface="Open Sans" panose="020B0606030504020204" pitchFamily="34" charset="0"/>
              </a:rPr>
              <a:t> the </a:t>
            </a:r>
            <a:r>
              <a:rPr lang="it-IT" sz="1050" dirty="0" err="1">
                <a:latin typeface="Open Sans" panose="020B0606030504020204" pitchFamily="34" charset="0"/>
                <a:ea typeface="Open Sans" panose="020B0606030504020204" pitchFamily="34" charset="0"/>
                <a:cs typeface="Open Sans" panose="020B0606030504020204" pitchFamily="34" charset="0"/>
              </a:rPr>
              <a:t>uncorrected</a:t>
            </a:r>
            <a:r>
              <a:rPr lang="it-IT" sz="1050" dirty="0">
                <a:latin typeface="Open Sans" panose="020B0606030504020204" pitchFamily="34" charset="0"/>
                <a:ea typeface="Open Sans" panose="020B0606030504020204" pitchFamily="34" charset="0"/>
                <a:cs typeface="Open Sans" panose="020B0606030504020204" pitchFamily="34" charset="0"/>
              </a:rPr>
              <a:t> seeing starts.</a:t>
            </a:r>
          </a:p>
          <a:p>
            <a:endParaRPr lang="en-US"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Rettangolo 16">
            <a:extLst>
              <a:ext uri="{FF2B5EF4-FFF2-40B4-BE49-F238E27FC236}">
                <a16:creationId xmlns:a16="http://schemas.microsoft.com/office/drawing/2014/main" id="{A6A8F632-25FC-4C6C-B497-A2907FC1E866}"/>
              </a:ext>
            </a:extLst>
          </p:cNvPr>
          <p:cNvSpPr/>
          <p:nvPr/>
        </p:nvSpPr>
        <p:spPr>
          <a:xfrm>
            <a:off x="6649399" y="3527205"/>
            <a:ext cx="2397981" cy="1223412"/>
          </a:xfrm>
          <a:prstGeom prst="rect">
            <a:avLst/>
          </a:prstGeom>
          <a:solidFill>
            <a:schemeClr val="accent1">
              <a:lumMod val="20000"/>
              <a:lumOff val="80000"/>
            </a:schemeClr>
          </a:solidFill>
        </p:spPr>
        <p:txBody>
          <a:bodyPr wrap="square">
            <a:spAutoFit/>
          </a:bodyPr>
          <a:lstStyle/>
          <a:p>
            <a:r>
              <a:rPr lang="it-IT" sz="1050" dirty="0">
                <a:solidFill>
                  <a:srgbClr val="993300"/>
                </a:solidFill>
                <a:latin typeface="Open Sans" panose="020B0606030504020204" pitchFamily="34" charset="0"/>
                <a:ea typeface="Open Sans" panose="020B0606030504020204" pitchFamily="34" charset="0"/>
                <a:cs typeface="Open Sans" panose="020B0606030504020204" pitchFamily="34" charset="0"/>
              </a:rPr>
              <a:t>i.e., the c. </a:t>
            </a:r>
            <a:r>
              <a:rPr lang="it-IT" sz="1050" dirty="0" err="1">
                <a:solidFill>
                  <a:srgbClr val="993300"/>
                </a:solidFill>
                <a:latin typeface="Open Sans" panose="020B0606030504020204" pitchFamily="34" charset="0"/>
                <a:ea typeface="Open Sans" panose="020B0606030504020204" pitchFamily="34" charset="0"/>
                <a:cs typeface="Open Sans" panose="020B0606030504020204" pitchFamily="34" charset="0"/>
              </a:rPr>
              <a:t>radius</a:t>
            </a:r>
            <a:r>
              <a:rPr lang="it-IT" sz="1050" dirty="0">
                <a:solidFill>
                  <a:srgbClr val="993300"/>
                </a:solidFill>
                <a:latin typeface="Open Sans" panose="020B0606030504020204" pitchFamily="34" charset="0"/>
                <a:ea typeface="Open Sans" panose="020B0606030504020204" pitchFamily="34" charset="0"/>
                <a:cs typeface="Open Sans" panose="020B0606030504020204" pitchFamily="34" charset="0"/>
              </a:rPr>
              <a:t> follows the maximum frequency </a:t>
            </a:r>
            <a:r>
              <a:rPr lang="it-IT" sz="1050" dirty="0" err="1">
                <a:solidFill>
                  <a:srgbClr val="993300"/>
                </a:solidFill>
                <a:latin typeface="Open Sans" panose="020B0606030504020204" pitchFamily="34" charset="0"/>
                <a:ea typeface="Open Sans" panose="020B0606030504020204" pitchFamily="34" charset="0"/>
                <a:cs typeface="Open Sans" panose="020B0606030504020204" pitchFamily="34" charset="0"/>
              </a:rPr>
              <a:t>controlled</a:t>
            </a:r>
            <a:r>
              <a:rPr lang="it-IT" sz="1050" dirty="0">
                <a:solidFill>
                  <a:srgbClr val="993300"/>
                </a:solidFill>
                <a:latin typeface="Open Sans" panose="020B0606030504020204" pitchFamily="34" charset="0"/>
                <a:ea typeface="Open Sans" panose="020B0606030504020204" pitchFamily="34" charset="0"/>
                <a:cs typeface="Open Sans" panose="020B0606030504020204" pitchFamily="34" charset="0"/>
              </a:rPr>
              <a:t> by the AO, </a:t>
            </a:r>
            <a:r>
              <a:rPr lang="it-IT" sz="1050" dirty="0" err="1">
                <a:solidFill>
                  <a:srgbClr val="993300"/>
                </a:solidFill>
                <a:latin typeface="Open Sans" panose="020B0606030504020204" pitchFamily="34" charset="0"/>
                <a:ea typeface="Open Sans" panose="020B0606030504020204" pitchFamily="34" charset="0"/>
                <a:cs typeface="Open Sans" panose="020B0606030504020204" pitchFamily="34" charset="0"/>
              </a:rPr>
              <a:t>accordingly</a:t>
            </a:r>
            <a:r>
              <a:rPr lang="it-IT" sz="1050" dirty="0">
                <a:solidFill>
                  <a:srgbClr val="993300"/>
                </a:solidFill>
                <a:latin typeface="Open Sans" panose="020B0606030504020204" pitchFamily="34" charset="0"/>
                <a:ea typeface="Open Sans" panose="020B0606030504020204" pitchFamily="34" charset="0"/>
                <a:cs typeface="Open Sans" panose="020B0606030504020204" pitchFamily="34" charset="0"/>
              </a:rPr>
              <a:t> to the mode </a:t>
            </a:r>
            <a:r>
              <a:rPr lang="it-IT" sz="1050" dirty="0" err="1">
                <a:solidFill>
                  <a:srgbClr val="993300"/>
                </a:solidFill>
                <a:latin typeface="Open Sans" panose="020B0606030504020204" pitchFamily="34" charset="0"/>
                <a:ea typeface="Open Sans" panose="020B0606030504020204" pitchFamily="34" charset="0"/>
                <a:cs typeface="Open Sans" panose="020B0606030504020204" pitchFamily="34" charset="0"/>
              </a:rPr>
              <a:t>number</a:t>
            </a:r>
            <a:r>
              <a:rPr lang="it-IT" sz="1050" dirty="0">
                <a:solidFill>
                  <a:srgbClr val="993300"/>
                </a:solidFill>
                <a:latin typeface="Open Sans" panose="020B0606030504020204" pitchFamily="34" charset="0"/>
                <a:ea typeface="Open Sans" panose="020B0606030504020204" pitchFamily="34" charset="0"/>
                <a:cs typeface="Open Sans" panose="020B0606030504020204" pitchFamily="34" charset="0"/>
              </a:rPr>
              <a:t>, </a:t>
            </a:r>
            <a:r>
              <a:rPr lang="it-IT" sz="1050" dirty="0" err="1">
                <a:solidFill>
                  <a:srgbClr val="993300"/>
                </a:solidFill>
                <a:latin typeface="Open Sans" panose="020B0606030504020204" pitchFamily="34" charset="0"/>
                <a:ea typeface="Open Sans" panose="020B0606030504020204" pitchFamily="34" charset="0"/>
                <a:cs typeface="Open Sans" panose="020B0606030504020204" pitchFamily="34" charset="0"/>
              </a:rPr>
              <a:t>here</a:t>
            </a:r>
            <a:r>
              <a:rPr lang="it-IT" sz="1050" dirty="0">
                <a:solidFill>
                  <a:srgbClr val="993300"/>
                </a:solidFill>
                <a:latin typeface="Open Sans" panose="020B0606030504020204" pitchFamily="34" charset="0"/>
                <a:ea typeface="Open Sans" panose="020B0606030504020204" pitchFamily="34" charset="0"/>
                <a:cs typeface="Open Sans" panose="020B0606030504020204" pitchFamily="34" charset="0"/>
              </a:rPr>
              <a:t> fixing the </a:t>
            </a:r>
            <a:r>
              <a:rPr lang="it-IT" sz="1050" dirty="0" err="1">
                <a:solidFill>
                  <a:srgbClr val="993300"/>
                </a:solidFill>
                <a:latin typeface="Open Sans" panose="020B0606030504020204" pitchFamily="34" charset="0"/>
                <a:ea typeface="Open Sans" panose="020B0606030504020204" pitchFamily="34" charset="0"/>
                <a:cs typeface="Open Sans" panose="020B0606030504020204" pitchFamily="34" charset="0"/>
              </a:rPr>
              <a:t>rms</a:t>
            </a:r>
            <a:r>
              <a:rPr lang="it-IT" sz="1050" dirty="0">
                <a:solidFill>
                  <a:srgbClr val="993300"/>
                </a:solidFill>
                <a:latin typeface="Open Sans" panose="020B0606030504020204" pitchFamily="34" charset="0"/>
                <a:ea typeface="Open Sans" panose="020B0606030504020204" pitchFamily="34" charset="0"/>
                <a:cs typeface="Open Sans" panose="020B0606030504020204" pitchFamily="34" charset="0"/>
              </a:rPr>
              <a:t> of the </a:t>
            </a:r>
            <a:r>
              <a:rPr lang="it-IT" sz="1050" dirty="0" err="1">
                <a:solidFill>
                  <a:srgbClr val="993300"/>
                </a:solidFill>
                <a:latin typeface="Open Sans" panose="020B0606030504020204" pitchFamily="34" charset="0"/>
                <a:ea typeface="Open Sans" panose="020B0606030504020204" pitchFamily="34" charset="0"/>
                <a:cs typeface="Open Sans" panose="020B0606030504020204" pitchFamily="34" charset="0"/>
              </a:rPr>
              <a:t>corrected</a:t>
            </a:r>
            <a:r>
              <a:rPr lang="it-IT" sz="1050" dirty="0">
                <a:solidFill>
                  <a:srgbClr val="993300"/>
                </a:solidFill>
                <a:latin typeface="Open Sans" panose="020B0606030504020204" pitchFamily="34" charset="0"/>
                <a:ea typeface="Open Sans" panose="020B0606030504020204" pitchFamily="34" charset="0"/>
                <a:cs typeface="Open Sans" panose="020B0606030504020204" pitchFamily="34" charset="0"/>
              </a:rPr>
              <a:t> WF.</a:t>
            </a:r>
          </a:p>
          <a:p>
            <a:endParaRPr lang="it-IT" sz="1050" dirty="0">
              <a:solidFill>
                <a:srgbClr val="993300"/>
              </a:solidFill>
              <a:latin typeface="Open Sans" panose="020B0606030504020204" pitchFamily="34" charset="0"/>
              <a:ea typeface="Open Sans" panose="020B0606030504020204" pitchFamily="34" charset="0"/>
              <a:cs typeface="Open Sans" panose="020B0606030504020204" pitchFamily="34" charset="0"/>
            </a:endParaRPr>
          </a:p>
          <a:p>
            <a:r>
              <a:rPr lang="it-IT" sz="1050" dirty="0" err="1">
                <a:solidFill>
                  <a:srgbClr val="993300"/>
                </a:solidFill>
                <a:latin typeface="Open Sans" panose="020B0606030504020204" pitchFamily="34" charset="0"/>
                <a:ea typeface="Open Sans" panose="020B0606030504020204" pitchFamily="34" charset="0"/>
                <a:cs typeface="Open Sans" panose="020B0606030504020204" pitchFamily="34" charset="0"/>
              </a:rPr>
              <a:t>Waffle</a:t>
            </a:r>
            <a:r>
              <a:rPr lang="it-IT" sz="1050" dirty="0">
                <a:solidFill>
                  <a:srgbClr val="993300"/>
                </a:solidFill>
                <a:latin typeface="Open Sans" panose="020B0606030504020204" pitchFamily="34" charset="0"/>
                <a:ea typeface="Open Sans" panose="020B0606030504020204" pitchFamily="34" charset="0"/>
                <a:cs typeface="Open Sans" panose="020B0606030504020204" pitchFamily="34" charset="0"/>
              </a:rPr>
              <a:t>: </a:t>
            </a:r>
            <a:r>
              <a:rPr lang="it-IT" sz="1050" dirty="0" err="1">
                <a:solidFill>
                  <a:srgbClr val="993300"/>
                </a:solidFill>
                <a:latin typeface="Open Sans" panose="020B0606030504020204" pitchFamily="34" charset="0"/>
                <a:ea typeface="Open Sans" panose="020B0606030504020204" pitchFamily="34" charset="0"/>
                <a:cs typeface="Open Sans" panose="020B0606030504020204" pitchFamily="34" charset="0"/>
              </a:rPr>
              <a:t>effect</a:t>
            </a:r>
            <a:r>
              <a:rPr lang="it-IT" sz="1050" dirty="0">
                <a:solidFill>
                  <a:srgbClr val="993300"/>
                </a:solidFill>
                <a:latin typeface="Open Sans" panose="020B0606030504020204" pitchFamily="34" charset="0"/>
                <a:ea typeface="Open Sans" panose="020B0606030504020204" pitchFamily="34" charset="0"/>
                <a:cs typeface="Open Sans" panose="020B0606030504020204" pitchFamily="34" charset="0"/>
              </a:rPr>
              <a:t> of </a:t>
            </a:r>
            <a:r>
              <a:rPr lang="it-IT" sz="1050" dirty="0" err="1">
                <a:solidFill>
                  <a:srgbClr val="993300"/>
                </a:solidFill>
                <a:latin typeface="Open Sans" panose="020B0606030504020204" pitchFamily="34" charset="0"/>
                <a:ea typeface="Open Sans" panose="020B0606030504020204" pitchFamily="34" charset="0"/>
                <a:cs typeface="Open Sans" panose="020B0606030504020204" pitchFamily="34" charset="0"/>
              </a:rPr>
              <a:t>badly</a:t>
            </a:r>
            <a:r>
              <a:rPr lang="it-IT" sz="1050" dirty="0">
                <a:solidFill>
                  <a:srgbClr val="993300"/>
                </a:solidFill>
                <a:latin typeface="Open Sans" panose="020B0606030504020204" pitchFamily="34" charset="0"/>
                <a:ea typeface="Open Sans" panose="020B0606030504020204" pitchFamily="34" charset="0"/>
                <a:cs typeface="Open Sans" panose="020B0606030504020204" pitchFamily="34" charset="0"/>
              </a:rPr>
              <a:t> </a:t>
            </a:r>
            <a:r>
              <a:rPr lang="it-IT" sz="1050" dirty="0" err="1">
                <a:solidFill>
                  <a:srgbClr val="993300"/>
                </a:solidFill>
                <a:latin typeface="Open Sans" panose="020B0606030504020204" pitchFamily="34" charset="0"/>
                <a:ea typeface="Open Sans" panose="020B0606030504020204" pitchFamily="34" charset="0"/>
                <a:cs typeface="Open Sans" panose="020B0606030504020204" pitchFamily="34" charset="0"/>
              </a:rPr>
              <a:t>seen</a:t>
            </a:r>
            <a:r>
              <a:rPr lang="it-IT" sz="1050" dirty="0">
                <a:solidFill>
                  <a:srgbClr val="993300"/>
                </a:solidFill>
                <a:latin typeface="Open Sans" panose="020B0606030504020204" pitchFamily="34" charset="0"/>
                <a:ea typeface="Open Sans" panose="020B0606030504020204" pitchFamily="34" charset="0"/>
                <a:cs typeface="Open Sans" panose="020B0606030504020204" pitchFamily="34" charset="0"/>
              </a:rPr>
              <a:t> </a:t>
            </a:r>
            <a:r>
              <a:rPr lang="it-IT" sz="1050" dirty="0" err="1">
                <a:solidFill>
                  <a:srgbClr val="993300"/>
                </a:solidFill>
                <a:latin typeface="Open Sans" panose="020B0606030504020204" pitchFamily="34" charset="0"/>
                <a:ea typeface="Open Sans" panose="020B0606030504020204" pitchFamily="34" charset="0"/>
                <a:cs typeface="Open Sans" panose="020B0606030504020204" pitchFamily="34" charset="0"/>
              </a:rPr>
              <a:t>freq</a:t>
            </a:r>
            <a:r>
              <a:rPr lang="it-IT" sz="1050" dirty="0">
                <a:solidFill>
                  <a:srgbClr val="993300"/>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9" name="Immagine 18" descr="Immagine che contiene interni, sedendo, tavolo, blu&#10;&#10;Descrizione generata automaticamente">
            <a:extLst>
              <a:ext uri="{FF2B5EF4-FFF2-40B4-BE49-F238E27FC236}">
                <a16:creationId xmlns:a16="http://schemas.microsoft.com/office/drawing/2014/main" id="{B9477406-B1BD-43B7-B938-F8B5B7DC58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606" y="3143987"/>
            <a:ext cx="3273559" cy="1561341"/>
          </a:xfrm>
          <a:prstGeom prst="rect">
            <a:avLst/>
          </a:prstGeom>
        </p:spPr>
      </p:pic>
      <p:grpSp>
        <p:nvGrpSpPr>
          <p:cNvPr id="14" name="Gruppo 13">
            <a:extLst>
              <a:ext uri="{FF2B5EF4-FFF2-40B4-BE49-F238E27FC236}">
                <a16:creationId xmlns:a16="http://schemas.microsoft.com/office/drawing/2014/main" id="{7633A6C6-C691-43EA-AFAF-BF6D0827E352}"/>
              </a:ext>
            </a:extLst>
          </p:cNvPr>
          <p:cNvGrpSpPr/>
          <p:nvPr/>
        </p:nvGrpSpPr>
        <p:grpSpPr>
          <a:xfrm>
            <a:off x="4334116" y="2434961"/>
            <a:ext cx="1642622" cy="1684086"/>
            <a:chOff x="5778821" y="3246614"/>
            <a:chExt cx="2190163" cy="2245448"/>
          </a:xfrm>
        </p:grpSpPr>
        <p:sp>
          <p:nvSpPr>
            <p:cNvPr id="15" name="Ovale 14">
              <a:extLst>
                <a:ext uri="{FF2B5EF4-FFF2-40B4-BE49-F238E27FC236}">
                  <a16:creationId xmlns:a16="http://schemas.microsoft.com/office/drawing/2014/main" id="{B7CA8028-30AF-48B4-B589-3C74029D4593}"/>
                </a:ext>
              </a:extLst>
            </p:cNvPr>
            <p:cNvSpPr/>
            <p:nvPr/>
          </p:nvSpPr>
          <p:spPr>
            <a:xfrm>
              <a:off x="5778821" y="3246614"/>
              <a:ext cx="2190163" cy="22454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Open Sans" panose="020B0606030504020204" pitchFamily="34" charset="0"/>
                <a:ea typeface="Open Sans" panose="020B0606030504020204" pitchFamily="34" charset="0"/>
                <a:cs typeface="Open Sans" panose="020B0606030504020204" pitchFamily="34" charset="0"/>
              </a:endParaRPr>
            </a:p>
          </p:txBody>
        </p:sp>
        <p:sp>
          <p:nvSpPr>
            <p:cNvPr id="12" name="Ovale 11">
              <a:extLst>
                <a:ext uri="{FF2B5EF4-FFF2-40B4-BE49-F238E27FC236}">
                  <a16:creationId xmlns:a16="http://schemas.microsoft.com/office/drawing/2014/main" id="{EE643F20-D372-43F4-B982-90F25E7F1611}"/>
                </a:ext>
              </a:extLst>
            </p:cNvPr>
            <p:cNvSpPr/>
            <p:nvPr/>
          </p:nvSpPr>
          <p:spPr>
            <a:xfrm>
              <a:off x="6368294" y="3785275"/>
              <a:ext cx="1011218" cy="104392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CasellaDiTesto 12">
              <a:extLst>
                <a:ext uri="{FF2B5EF4-FFF2-40B4-BE49-F238E27FC236}">
                  <a16:creationId xmlns:a16="http://schemas.microsoft.com/office/drawing/2014/main" id="{F108F269-14B0-467F-844B-4358ACF51451}"/>
                </a:ext>
              </a:extLst>
            </p:cNvPr>
            <p:cNvSpPr txBox="1"/>
            <p:nvPr/>
          </p:nvSpPr>
          <p:spPr>
            <a:xfrm>
              <a:off x="6558282" y="3835054"/>
              <a:ext cx="914400" cy="769441"/>
            </a:xfrm>
            <a:prstGeom prst="rect">
              <a:avLst/>
            </a:prstGeom>
            <a:noFill/>
          </p:spPr>
          <p:txBody>
            <a:bodyPr wrap="square" rtlCol="0">
              <a:spAutoFit/>
            </a:bodyPr>
            <a:lstStyle/>
            <a:p>
              <a:r>
                <a:rPr lang="it-IT" sz="1050" dirty="0">
                  <a:latin typeface="Open Sans" panose="020B0606030504020204" pitchFamily="34" charset="0"/>
                  <a:ea typeface="Open Sans" panose="020B0606030504020204" pitchFamily="34" charset="0"/>
                  <a:cs typeface="Open Sans" panose="020B0606030504020204" pitchFamily="34" charset="0"/>
                </a:rPr>
                <a:t>Low </a:t>
              </a:r>
              <a:r>
                <a:rPr lang="it-IT" sz="1050" dirty="0" err="1">
                  <a:latin typeface="Open Sans" panose="020B0606030504020204" pitchFamily="34" charset="0"/>
                  <a:ea typeface="Open Sans" panose="020B0606030504020204" pitchFamily="34" charset="0"/>
                  <a:cs typeface="Open Sans" panose="020B0606030504020204" pitchFamily="34" charset="0"/>
                </a:rPr>
                <a:t>spatial</a:t>
              </a:r>
              <a:r>
                <a:rPr lang="it-IT" sz="1050" dirty="0">
                  <a:latin typeface="Open Sans" panose="020B0606030504020204" pitchFamily="34" charset="0"/>
                  <a:ea typeface="Open Sans" panose="020B0606030504020204" pitchFamily="34" charset="0"/>
                  <a:cs typeface="Open Sans" panose="020B0606030504020204" pitchFamily="34" charset="0"/>
                </a:rPr>
                <a:t> </a:t>
              </a:r>
              <a:r>
                <a:rPr lang="it-IT" sz="1050" dirty="0" err="1">
                  <a:latin typeface="Open Sans" panose="020B0606030504020204" pitchFamily="34" charset="0"/>
                  <a:ea typeface="Open Sans" panose="020B0606030504020204" pitchFamily="34" charset="0"/>
                  <a:cs typeface="Open Sans" panose="020B0606030504020204" pitchFamily="34" charset="0"/>
                </a:rPr>
                <a:t>freq</a:t>
              </a:r>
              <a:endParaRPr lang="en-US"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CasellaDiTesto 17">
              <a:extLst>
                <a:ext uri="{FF2B5EF4-FFF2-40B4-BE49-F238E27FC236}">
                  <a16:creationId xmlns:a16="http://schemas.microsoft.com/office/drawing/2014/main" id="{016EDB39-26CB-48A0-B2E9-A0581778B841}"/>
                </a:ext>
              </a:extLst>
            </p:cNvPr>
            <p:cNvSpPr txBox="1"/>
            <p:nvPr/>
          </p:nvSpPr>
          <p:spPr>
            <a:xfrm>
              <a:off x="5927464" y="4832549"/>
              <a:ext cx="2041520" cy="338555"/>
            </a:xfrm>
            <a:prstGeom prst="rect">
              <a:avLst/>
            </a:prstGeom>
            <a:noFill/>
          </p:spPr>
          <p:txBody>
            <a:bodyPr wrap="square" rtlCol="0">
              <a:spAutoFit/>
            </a:bodyPr>
            <a:lstStyle/>
            <a:p>
              <a:r>
                <a:rPr lang="it-IT"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High </a:t>
              </a:r>
              <a:r>
                <a:rPr lang="it-IT"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spatial</a:t>
              </a:r>
              <a:r>
                <a:rPr lang="it-IT"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it-IT"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freq</a:t>
              </a:r>
              <a:endPar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20" name="Immagine 19" descr="Immagine che contiene sedendo, fotografia, tavolo, nero&#10;&#10;Descrizione generata automaticamente">
            <a:extLst>
              <a:ext uri="{FF2B5EF4-FFF2-40B4-BE49-F238E27FC236}">
                <a16:creationId xmlns:a16="http://schemas.microsoft.com/office/drawing/2014/main" id="{2965431E-8887-4EAE-8C6D-F034799E06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2529" y="186749"/>
            <a:ext cx="632406" cy="640892"/>
          </a:xfrm>
          <a:prstGeom prst="rect">
            <a:avLst/>
          </a:prstGeom>
        </p:spPr>
      </p:pic>
    </p:spTree>
    <p:extLst>
      <p:ext uri="{BB962C8B-B14F-4D97-AF65-F5344CB8AC3E}">
        <p14:creationId xmlns:p14="http://schemas.microsoft.com/office/powerpoint/2010/main" val="10641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7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48052A-862E-4CBB-8DD5-C75691F30221}"/>
              </a:ext>
            </a:extLst>
          </p:cNvPr>
          <p:cNvSpPr>
            <a:spLocks noGrp="1"/>
          </p:cNvSpPr>
          <p:nvPr>
            <p:ph type="title"/>
          </p:nvPr>
        </p:nvSpPr>
        <p:spPr/>
        <p:txBody>
          <a:bodyPr>
            <a:normAutofit fontScale="90000"/>
          </a:bodyPr>
          <a:lstStyle/>
          <a:p>
            <a:r>
              <a:rPr lang="it-IT" dirty="0" err="1">
                <a:latin typeface="Open Sans" panose="020B0606030504020204" pitchFamily="34" charset="0"/>
                <a:ea typeface="Open Sans" panose="020B0606030504020204" pitchFamily="34" charset="0"/>
                <a:cs typeface="Open Sans" panose="020B0606030504020204" pitchFamily="34" charset="0"/>
              </a:rPr>
              <a:t>Why</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this</a:t>
            </a:r>
            <a:r>
              <a:rPr lang="it-IT" dirty="0">
                <a:latin typeface="Open Sans" panose="020B0606030504020204" pitchFamily="34" charset="0"/>
                <a:ea typeface="Open Sans" panose="020B0606030504020204" pitchFamily="34" charset="0"/>
                <a:cs typeface="Open Sans" panose="020B0606030504020204" pitchFamily="34" charset="0"/>
              </a:rPr>
              <a:t> PSF </a:t>
            </a:r>
            <a:r>
              <a:rPr lang="it-IT" dirty="0" err="1">
                <a:latin typeface="Open Sans" panose="020B0606030504020204" pitchFamily="34" charset="0"/>
                <a:ea typeface="Open Sans" panose="020B0606030504020204" pitchFamily="34" charset="0"/>
                <a:cs typeface="Open Sans" panose="020B0606030504020204" pitchFamily="34" charset="0"/>
              </a:rPr>
              <a:t>Reconstruction</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egnaposto contenuto 2">
            <a:extLst>
              <a:ext uri="{FF2B5EF4-FFF2-40B4-BE49-F238E27FC236}">
                <a16:creationId xmlns:a16="http://schemas.microsoft.com/office/drawing/2014/main" id="{7967A66B-8F49-45E8-850F-F9C3EF06D283}"/>
              </a:ext>
            </a:extLst>
          </p:cNvPr>
          <p:cNvSpPr>
            <a:spLocks noGrp="1"/>
          </p:cNvSpPr>
          <p:nvPr>
            <p:ph idx="1"/>
          </p:nvPr>
        </p:nvSpPr>
        <p:spPr>
          <a:xfrm>
            <a:off x="419947" y="1369219"/>
            <a:ext cx="5013188" cy="3263504"/>
          </a:xfrm>
        </p:spPr>
        <p:txBody>
          <a:bodyPr>
            <a:normAutofit fontScale="77500" lnSpcReduction="20000"/>
          </a:bodyPr>
          <a:lstStyle/>
          <a:p>
            <a:pPr marL="114300" indent="0">
              <a:buNone/>
            </a:pPr>
            <a:r>
              <a:rPr lang="en-US" sz="1650" dirty="0">
                <a:latin typeface="Open Sans" panose="020B0606030504020204" pitchFamily="34" charset="0"/>
                <a:ea typeface="Open Sans" panose="020B0606030504020204" pitchFamily="34" charset="0"/>
                <a:cs typeface="Open Sans" panose="020B0606030504020204" pitchFamily="34" charset="0"/>
              </a:rPr>
              <a:t>We know that AO correction refurbishes the PSF with structure, which components are field and time dependent.</a:t>
            </a:r>
          </a:p>
          <a:p>
            <a:pPr marL="114300" indent="0">
              <a:buNone/>
            </a:pPr>
            <a:endParaRPr lang="en-US" sz="1650"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US" sz="1650" dirty="0">
                <a:latin typeface="Open Sans" panose="020B0606030504020204" pitchFamily="34" charset="0"/>
                <a:ea typeface="Open Sans" panose="020B0606030504020204" pitchFamily="34" charset="0"/>
                <a:cs typeface="Open Sans" panose="020B0606030504020204" pitchFamily="34" charset="0"/>
              </a:rPr>
              <a:t>The presence on the observed frames of valid reference stars for PSF calibration is not obvious.</a:t>
            </a:r>
          </a:p>
          <a:p>
            <a:pPr marL="114300" indent="0">
              <a:buNone/>
            </a:pPr>
            <a:endParaRPr lang="en-US" sz="1650"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US" sz="1650" dirty="0">
                <a:latin typeface="Open Sans" panose="020B0606030504020204" pitchFamily="34" charset="0"/>
                <a:ea typeface="Open Sans" panose="020B0606030504020204" pitchFamily="34" charset="0"/>
                <a:cs typeface="Open Sans" panose="020B0606030504020204" pitchFamily="34" charset="0"/>
              </a:rPr>
              <a:t>In these cases, a “blind” method for PSF recovery is critical:</a:t>
            </a:r>
          </a:p>
          <a:p>
            <a:pPr marL="114300" indent="0">
              <a:buNone/>
            </a:pPr>
            <a:endParaRPr lang="en-US" sz="1650" dirty="0">
              <a:latin typeface="Open Sans" panose="020B0606030504020204" pitchFamily="34" charset="0"/>
              <a:ea typeface="Open Sans" panose="020B0606030504020204" pitchFamily="34" charset="0"/>
              <a:cs typeface="Open Sans" panose="020B0606030504020204" pitchFamily="34" charset="0"/>
            </a:endParaRPr>
          </a:p>
          <a:p>
            <a:r>
              <a:rPr lang="en-US" sz="1650" dirty="0">
                <a:latin typeface="Open Sans" panose="020B0606030504020204" pitchFamily="34" charset="0"/>
                <a:ea typeface="Open Sans" panose="020B0606030504020204" pitchFamily="34" charset="0"/>
                <a:cs typeface="Open Sans" panose="020B0606030504020204" pitchFamily="34" charset="0"/>
              </a:rPr>
              <a:t>The PSF ignorance can lead to significant systematic errors for science data extraction. </a:t>
            </a:r>
          </a:p>
          <a:p>
            <a:pPr marL="114300" indent="0">
              <a:buNone/>
            </a:pPr>
            <a:endParaRPr lang="en-US" sz="1650" dirty="0">
              <a:latin typeface="Open Sans" panose="020B0606030504020204" pitchFamily="34" charset="0"/>
              <a:ea typeface="Open Sans" panose="020B0606030504020204" pitchFamily="34" charset="0"/>
              <a:cs typeface="Open Sans" panose="020B0606030504020204" pitchFamily="34" charset="0"/>
            </a:endParaRPr>
          </a:p>
          <a:p>
            <a:r>
              <a:rPr lang="en-US" sz="1650" dirty="0">
                <a:latin typeface="Open Sans" panose="020B0606030504020204" pitchFamily="34" charset="0"/>
                <a:ea typeface="Open Sans" panose="020B0606030504020204" pitchFamily="34" charset="0"/>
                <a:cs typeface="Open Sans" panose="020B0606030504020204" pitchFamily="34" charset="0"/>
              </a:rPr>
              <a:t>The actual PSF is not a priori fully determined, depending on the observing conditions: seeing, wind speed, the brightness of the reference stars, etc.</a:t>
            </a:r>
          </a:p>
        </p:txBody>
      </p:sp>
      <p:sp>
        <p:nvSpPr>
          <p:cNvPr id="6" name="Segnaposto numero diapositiva 5">
            <a:extLst>
              <a:ext uri="{FF2B5EF4-FFF2-40B4-BE49-F238E27FC236}">
                <a16:creationId xmlns:a16="http://schemas.microsoft.com/office/drawing/2014/main" id="{4F60D5A3-CFFD-42C4-A474-AC55C6592991}"/>
              </a:ext>
            </a:extLst>
          </p:cNvPr>
          <p:cNvSpPr>
            <a:spLocks noGrp="1"/>
          </p:cNvSpPr>
          <p:nvPr>
            <p:ph type="sldNum" sz="quarter" idx="12"/>
          </p:nvPr>
        </p:nvSpPr>
        <p:spPr/>
        <p:txBody>
          <a:bodyPr/>
          <a:lstStyle/>
          <a:p>
            <a:fld id="{44BB77B6-61F1-4CBB-B5CF-82A1E1B2265E}" type="slidenum">
              <a:rPr lang="it-IT" smtClean="0"/>
              <a:t>12</a:t>
            </a:fld>
            <a:endParaRPr lang="it-IT"/>
          </a:p>
        </p:txBody>
      </p:sp>
      <p:pic>
        <p:nvPicPr>
          <p:cNvPr id="7" name="Immagine 6">
            <a:extLst>
              <a:ext uri="{FF2B5EF4-FFF2-40B4-BE49-F238E27FC236}">
                <a16:creationId xmlns:a16="http://schemas.microsoft.com/office/drawing/2014/main" id="{EA6A2F6B-010D-4F19-8727-C08871F8E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7177" y="2277208"/>
            <a:ext cx="3145123" cy="2198062"/>
          </a:xfrm>
          <a:prstGeom prst="rect">
            <a:avLst/>
          </a:prstGeom>
        </p:spPr>
      </p:pic>
      <p:sp>
        <p:nvSpPr>
          <p:cNvPr id="4" name="CasellaDiTesto 3">
            <a:extLst>
              <a:ext uri="{FF2B5EF4-FFF2-40B4-BE49-F238E27FC236}">
                <a16:creationId xmlns:a16="http://schemas.microsoft.com/office/drawing/2014/main" id="{6EC6F751-4F33-4595-90FD-E7AD61843D5B}"/>
              </a:ext>
            </a:extLst>
          </p:cNvPr>
          <p:cNvSpPr txBox="1"/>
          <p:nvPr/>
        </p:nvSpPr>
        <p:spPr>
          <a:xfrm>
            <a:off x="6296722" y="668230"/>
            <a:ext cx="1196898" cy="307777"/>
          </a:xfrm>
          <a:prstGeom prst="rect">
            <a:avLst/>
          </a:prstGeom>
          <a:solidFill>
            <a:schemeClr val="accent4">
              <a:lumMod val="40000"/>
              <a:lumOff val="60000"/>
            </a:schemeClr>
          </a:solidFill>
        </p:spPr>
        <p:txBody>
          <a:bodyPr wrap="square" rtlCol="0">
            <a:spAutoFit/>
          </a:bodyPr>
          <a:lstStyle/>
          <a:p>
            <a:r>
              <a:rPr lang="it-IT" dirty="0">
                <a:solidFill>
                  <a:srgbClr val="FF0000"/>
                </a:solidFill>
                <a:latin typeface="Open Sans" panose="020B0606030504020204" pitchFamily="34" charset="0"/>
                <a:ea typeface="Open Sans" panose="020B0606030504020204" pitchFamily="34" charset="0"/>
                <a:cs typeface="Open Sans" panose="020B0606030504020204" pitchFamily="34" charset="0"/>
              </a:rPr>
              <a:t>SMALL FoV</a:t>
            </a:r>
          </a:p>
        </p:txBody>
      </p:sp>
      <p:sp>
        <p:nvSpPr>
          <p:cNvPr id="8" name="CasellaDiTesto 7">
            <a:extLst>
              <a:ext uri="{FF2B5EF4-FFF2-40B4-BE49-F238E27FC236}">
                <a16:creationId xmlns:a16="http://schemas.microsoft.com/office/drawing/2014/main" id="{0DD28115-ED29-447D-96D4-9BA3AB0BAB45}"/>
              </a:ext>
            </a:extLst>
          </p:cNvPr>
          <p:cNvSpPr txBox="1"/>
          <p:nvPr/>
        </p:nvSpPr>
        <p:spPr>
          <a:xfrm>
            <a:off x="6508594" y="1176784"/>
            <a:ext cx="1416205" cy="307777"/>
          </a:xfrm>
          <a:prstGeom prst="rect">
            <a:avLst/>
          </a:prstGeom>
          <a:solidFill>
            <a:schemeClr val="accent4">
              <a:lumMod val="40000"/>
              <a:lumOff val="60000"/>
            </a:schemeClr>
          </a:solidFill>
        </p:spPr>
        <p:txBody>
          <a:bodyPr wrap="square" rtlCol="0">
            <a:spAutoFit/>
          </a:bodyPr>
          <a:lstStyle/>
          <a:p>
            <a:r>
              <a:rPr lang="it-IT" dirty="0">
                <a:solidFill>
                  <a:srgbClr val="FF0000"/>
                </a:solidFill>
                <a:latin typeface="Open Sans" panose="020B0606030504020204" pitchFamily="34" charset="0"/>
                <a:ea typeface="Open Sans" panose="020B0606030504020204" pitchFamily="34" charset="0"/>
                <a:cs typeface="Open Sans" panose="020B0606030504020204" pitchFamily="34" charset="0"/>
              </a:rPr>
              <a:t>Stars </a:t>
            </a:r>
            <a:r>
              <a:rPr lang="it-IT"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Density</a:t>
            </a:r>
            <a:endParaRPr lang="it-IT"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CasellaDiTesto 8">
            <a:extLst>
              <a:ext uri="{FF2B5EF4-FFF2-40B4-BE49-F238E27FC236}">
                <a16:creationId xmlns:a16="http://schemas.microsoft.com/office/drawing/2014/main" id="{02AE0C11-D95F-476A-8611-3D98E8321B4C}"/>
              </a:ext>
            </a:extLst>
          </p:cNvPr>
          <p:cNvSpPr txBox="1"/>
          <p:nvPr/>
        </p:nvSpPr>
        <p:spPr>
          <a:xfrm>
            <a:off x="7591982" y="285612"/>
            <a:ext cx="1416205" cy="307777"/>
          </a:xfrm>
          <a:prstGeom prst="rect">
            <a:avLst/>
          </a:prstGeom>
          <a:solidFill>
            <a:schemeClr val="accent4">
              <a:lumMod val="40000"/>
              <a:lumOff val="60000"/>
            </a:schemeClr>
          </a:solidFill>
        </p:spPr>
        <p:txBody>
          <a:bodyPr wrap="square" rtlCol="0">
            <a:spAutoFit/>
          </a:bodyPr>
          <a:lstStyle/>
          <a:p>
            <a:r>
              <a:rPr lang="it-IT"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Spectroscopy</a:t>
            </a:r>
            <a:endParaRPr lang="it-IT"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03741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81F437-BC0A-445F-8761-32CBCCD5F5B1}"/>
              </a:ext>
            </a:extLst>
          </p:cNvPr>
          <p:cNvSpPr>
            <a:spLocks noGrp="1"/>
          </p:cNvSpPr>
          <p:nvPr>
            <p:ph type="title"/>
          </p:nvPr>
        </p:nvSpPr>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This is a blind  PSF Reconstruction</a:t>
            </a:r>
          </a:p>
        </p:txBody>
      </p:sp>
      <p:sp>
        <p:nvSpPr>
          <p:cNvPr id="3" name="Segnaposto testo 2">
            <a:extLst>
              <a:ext uri="{FF2B5EF4-FFF2-40B4-BE49-F238E27FC236}">
                <a16:creationId xmlns:a16="http://schemas.microsoft.com/office/drawing/2014/main" id="{F2805006-CE27-45BC-AF64-7E2917EAE54C}"/>
              </a:ext>
            </a:extLst>
          </p:cNvPr>
          <p:cNvSpPr>
            <a:spLocks noGrp="1"/>
          </p:cNvSpPr>
          <p:nvPr>
            <p:ph type="body" idx="1"/>
          </p:nvPr>
        </p:nvSpPr>
        <p:spPr>
          <a:xfrm>
            <a:off x="277442" y="1152475"/>
            <a:ext cx="4599358" cy="3416400"/>
          </a:xfrm>
        </p:spPr>
        <p:txBody>
          <a:bodyPr>
            <a:normAutofit/>
          </a:bodyPr>
          <a:lstStyle/>
          <a:p>
            <a:pPr marL="114300" indent="0">
              <a:buNone/>
            </a:pPr>
            <a:r>
              <a:rPr lang="en-US" sz="1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THIS PSF RECONSTRUCTION IS NOT …</a:t>
            </a:r>
          </a:p>
          <a:p>
            <a:pPr marL="114300" indent="0">
              <a:buNone/>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US" sz="1400" dirty="0">
                <a:latin typeface="Open Sans" panose="020B0606030504020204" pitchFamily="34" charset="0"/>
                <a:ea typeface="Open Sans" panose="020B0606030504020204" pitchFamily="34" charset="0"/>
                <a:cs typeface="Open Sans" panose="020B0606030504020204" pitchFamily="34" charset="0"/>
              </a:rPr>
              <a:t>It is not PSF-fitting (DAOPHOT, SEXTRACTOR)</a:t>
            </a:r>
          </a:p>
          <a:p>
            <a:pPr marL="114300" indent="0">
              <a:buNone/>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US" sz="1400" dirty="0">
                <a:latin typeface="Open Sans" panose="020B0606030504020204" pitchFamily="34" charset="0"/>
                <a:ea typeface="Open Sans" panose="020B0606030504020204" pitchFamily="34" charset="0"/>
                <a:cs typeface="Open Sans" panose="020B0606030504020204" pitchFamily="34" charset="0"/>
              </a:rPr>
              <a:t>It is not Performance Simulation (i.e. PASSATA </a:t>
            </a:r>
            <a:r>
              <a:rPr lang="en-US" sz="1400" dirty="0" err="1">
                <a:latin typeface="Open Sans" panose="020B0606030504020204" pitchFamily="34" charset="0"/>
                <a:ea typeface="Open Sans" panose="020B0606030504020204" pitchFamily="34" charset="0"/>
                <a:cs typeface="Open Sans" panose="020B0606030504020204" pitchFamily="34" charset="0"/>
              </a:rPr>
              <a:t>Agapito</a:t>
            </a:r>
            <a:r>
              <a:rPr lang="en-US" sz="1400" dirty="0">
                <a:latin typeface="Open Sans" panose="020B0606030504020204" pitchFamily="34" charset="0"/>
                <a:ea typeface="Open Sans" panose="020B0606030504020204" pitchFamily="34" charset="0"/>
                <a:cs typeface="Open Sans" panose="020B0606030504020204" pitchFamily="34" charset="0"/>
              </a:rPr>
              <a:t>)</a:t>
            </a:r>
          </a:p>
          <a:p>
            <a:pPr marL="114300" indent="0">
              <a:buNone/>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US" sz="1400" dirty="0">
                <a:latin typeface="Open Sans" panose="020B0606030504020204" pitchFamily="34" charset="0"/>
                <a:ea typeface="Open Sans" panose="020B0606030504020204" pitchFamily="34" charset="0"/>
                <a:cs typeface="Open Sans" panose="020B0606030504020204" pitchFamily="34" charset="0"/>
              </a:rPr>
              <a:t>It is not the hybrid (i.e. PRIME by </a:t>
            </a:r>
            <a:r>
              <a:rPr lang="en-US" sz="1400" dirty="0" err="1">
                <a:latin typeface="Open Sans" panose="020B0606030504020204" pitchFamily="34" charset="0"/>
                <a:ea typeface="Open Sans" panose="020B0606030504020204" pitchFamily="34" charset="0"/>
                <a:cs typeface="Open Sans" panose="020B0606030504020204" pitchFamily="34" charset="0"/>
              </a:rPr>
              <a:t>Beltramo</a:t>
            </a:r>
            <a:r>
              <a:rPr lang="en-US" sz="1400" dirty="0">
                <a:latin typeface="Open Sans" panose="020B0606030504020204" pitchFamily="34" charset="0"/>
                <a:ea typeface="Open Sans" panose="020B0606030504020204" pitchFamily="34" charset="0"/>
                <a:cs typeface="Open Sans" panose="020B0606030504020204" pitchFamily="34" charset="0"/>
              </a:rPr>
              <a:t> Martin)</a:t>
            </a:r>
          </a:p>
          <a:p>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US" sz="1400" dirty="0">
                <a:latin typeface="Open Sans" panose="020B0606030504020204" pitchFamily="34" charset="0"/>
                <a:ea typeface="Open Sans" panose="020B0606030504020204" pitchFamily="34" charset="0"/>
                <a:cs typeface="Open Sans" panose="020B0606030504020204" pitchFamily="34" charset="0"/>
              </a:rPr>
              <a:t>Other blind PSF Reconstruction methods:</a:t>
            </a:r>
          </a:p>
          <a:p>
            <a:pPr>
              <a:buFont typeface="Wingdings" panose="05000000000000000000" pitchFamily="2" charset="2"/>
              <a:buChar char="§"/>
            </a:pPr>
            <a:r>
              <a:rPr lang="en-US" sz="1400" dirty="0">
                <a:latin typeface="Open Sans" panose="020B0606030504020204" pitchFamily="34" charset="0"/>
                <a:ea typeface="Open Sans" panose="020B0606030504020204" pitchFamily="34" charset="0"/>
                <a:cs typeface="Open Sans" panose="020B0606030504020204" pitchFamily="34" charset="0"/>
              </a:rPr>
              <a:t>Wagner et al 2018 (MICADO) </a:t>
            </a:r>
          </a:p>
          <a:p>
            <a:pPr>
              <a:buFont typeface="Wingdings" panose="05000000000000000000" pitchFamily="2" charset="2"/>
              <a:buChar char="§"/>
            </a:pPr>
            <a:r>
              <a:rPr lang="en-US" sz="1400" dirty="0">
                <a:latin typeface="Open Sans" panose="020B0606030504020204" pitchFamily="34" charset="0"/>
                <a:ea typeface="Open Sans" panose="020B0606030504020204" pitchFamily="34" charset="0"/>
                <a:cs typeface="Open Sans" panose="020B0606030504020204" pitchFamily="34" charset="0"/>
              </a:rPr>
              <a:t>Ragland et al 2018, </a:t>
            </a:r>
            <a:r>
              <a:rPr lang="en-US" sz="1400" dirty="0" err="1">
                <a:latin typeface="Open Sans" panose="020B0606030504020204" pitchFamily="34" charset="0"/>
                <a:ea typeface="Open Sans" panose="020B0606030504020204" pitchFamily="34" charset="0"/>
                <a:cs typeface="Open Sans" panose="020B0606030504020204" pitchFamily="34" charset="0"/>
              </a:rPr>
              <a:t>Jolissant</a:t>
            </a:r>
            <a:r>
              <a:rPr lang="en-US" sz="1400" dirty="0">
                <a:latin typeface="Open Sans" panose="020B0606030504020204" pitchFamily="34" charset="0"/>
                <a:ea typeface="Open Sans" panose="020B0606030504020204" pitchFamily="34" charset="0"/>
                <a:cs typeface="Open Sans" panose="020B0606030504020204" pitchFamily="34" charset="0"/>
              </a:rPr>
              <a:t> et al 2015 (Keck)</a:t>
            </a:r>
          </a:p>
          <a:p>
            <a:pPr>
              <a:buFont typeface="Wingdings" panose="05000000000000000000" pitchFamily="2" charset="2"/>
              <a:buChar char="§"/>
            </a:pPr>
            <a:r>
              <a:rPr lang="en-US" sz="1400" dirty="0">
                <a:latin typeface="Open Sans" panose="020B0606030504020204" pitchFamily="34" charset="0"/>
                <a:ea typeface="Open Sans" panose="020B0606030504020204" pitchFamily="34" charset="0"/>
                <a:cs typeface="Open Sans" panose="020B0606030504020204" pitchFamily="34" charset="0"/>
              </a:rPr>
              <a:t>Fusco et al </a:t>
            </a:r>
            <a:r>
              <a:rPr lang="en-US" sz="1400" dirty="0">
                <a:latin typeface="Open Sans" panose="020B0606030504020204" pitchFamily="34" charset="0"/>
                <a:ea typeface="Open Sans" panose="020B0606030504020204" pitchFamily="34" charset="0"/>
                <a:cs typeface="Open Sans" panose="020B0606030504020204" pitchFamily="34" charset="0"/>
                <a:hlinkClick r:id="rId2"/>
              </a:rPr>
              <a:t>2020</a:t>
            </a:r>
            <a:r>
              <a:rPr lang="en-US" sz="1400" dirty="0">
                <a:latin typeface="Open Sans" panose="020B0606030504020204" pitchFamily="34" charset="0"/>
                <a:ea typeface="Open Sans" panose="020B0606030504020204" pitchFamily="34" charset="0"/>
                <a:cs typeface="Open Sans" panose="020B0606030504020204" pitchFamily="34" charset="0"/>
              </a:rPr>
              <a:t> , </a:t>
            </a:r>
            <a:r>
              <a:rPr lang="en-US" sz="1400" dirty="0">
                <a:latin typeface="Open Sans" panose="020B0606030504020204" pitchFamily="34" charset="0"/>
                <a:ea typeface="Open Sans" panose="020B0606030504020204" pitchFamily="34" charset="0"/>
                <a:cs typeface="Open Sans" panose="020B0606030504020204" pitchFamily="34" charset="0"/>
                <a:hlinkClick r:id="rId3"/>
              </a:rPr>
              <a:t>2021</a:t>
            </a:r>
            <a:r>
              <a:rPr lang="en-US" sz="1400" dirty="0">
                <a:latin typeface="Open Sans" panose="020B0606030504020204" pitchFamily="34" charset="0"/>
                <a:ea typeface="Open Sans" panose="020B0606030504020204" pitchFamily="34" charset="0"/>
                <a:cs typeface="Open Sans" panose="020B0606030504020204" pitchFamily="34" charset="0"/>
              </a:rPr>
              <a:t> (MUSE-AO)</a:t>
            </a:r>
          </a:p>
        </p:txBody>
      </p:sp>
      <p:pic>
        <p:nvPicPr>
          <p:cNvPr id="3074" name="Picture 2" descr="VIMOS - a Cosmology Machine for the VLT | ESO">
            <a:extLst>
              <a:ext uri="{FF2B5EF4-FFF2-40B4-BE49-F238E27FC236}">
                <a16:creationId xmlns:a16="http://schemas.microsoft.com/office/drawing/2014/main" id="{D0AC1E6D-D04E-4FA0-B01F-506D442E2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768" y="2418945"/>
            <a:ext cx="2221773" cy="14302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HERE image of Saturn&amp;#39;s moon Titan | ESO">
            <a:extLst>
              <a:ext uri="{FF2B5EF4-FFF2-40B4-BE49-F238E27FC236}">
                <a16:creationId xmlns:a16="http://schemas.microsoft.com/office/drawing/2014/main" id="{CD2044CA-4881-43C1-AEB4-70E0077AF7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1029" y="3090153"/>
            <a:ext cx="1405529" cy="1350508"/>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F4F95D8A-213B-4804-AA66-76A17FC8EB46}"/>
              </a:ext>
            </a:extLst>
          </p:cNvPr>
          <p:cNvSpPr txBox="1"/>
          <p:nvPr/>
        </p:nvSpPr>
        <p:spPr>
          <a:xfrm>
            <a:off x="5187221" y="3884255"/>
            <a:ext cx="2285584" cy="276999"/>
          </a:xfrm>
          <a:prstGeom prst="rect">
            <a:avLst/>
          </a:prstGeom>
          <a:noFill/>
        </p:spPr>
        <p:txBody>
          <a:bodyPr wrap="square" rtlCol="0">
            <a:spAutoFit/>
          </a:bodyPr>
          <a:lstStyle/>
          <a:p>
            <a:r>
              <a:rPr lang="it-IT" sz="1200" dirty="0">
                <a:latin typeface="Open Sans" panose="020B0606030504020204" pitchFamily="34" charset="0"/>
                <a:ea typeface="Open Sans" panose="020B0606030504020204" pitchFamily="34" charset="0"/>
                <a:cs typeface="Open Sans" panose="020B0606030504020204" pitchFamily="34" charset="0"/>
              </a:rPr>
              <a:t>MOS  [non</a:t>
            </a:r>
            <a:r>
              <a:rPr lang="en-US" sz="1200" dirty="0">
                <a:latin typeface="Open Sans" panose="020B0606030504020204" pitchFamily="34" charset="0"/>
                <a:ea typeface="Open Sans" panose="020B0606030504020204" pitchFamily="34" charset="0"/>
                <a:cs typeface="Open Sans" panose="020B0606030504020204" pitchFamily="34" charset="0"/>
              </a:rPr>
              <a:t>-AO, </a:t>
            </a:r>
            <a:r>
              <a:rPr lang="it-IT" sz="1200" dirty="0">
                <a:latin typeface="Open Sans" panose="020B0606030504020204" pitchFamily="34" charset="0"/>
                <a:ea typeface="Open Sans" panose="020B0606030504020204" pitchFamily="34" charset="0"/>
                <a:cs typeface="Open Sans" panose="020B0606030504020204" pitchFamily="34" charset="0"/>
              </a:rPr>
              <a:t>VIMOS]</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asellaDiTesto 8">
            <a:extLst>
              <a:ext uri="{FF2B5EF4-FFF2-40B4-BE49-F238E27FC236}">
                <a16:creationId xmlns:a16="http://schemas.microsoft.com/office/drawing/2014/main" id="{A33361BD-E022-4E1B-B26B-4ED2F6282209}"/>
              </a:ext>
            </a:extLst>
          </p:cNvPr>
          <p:cNvSpPr txBox="1"/>
          <p:nvPr/>
        </p:nvSpPr>
        <p:spPr>
          <a:xfrm>
            <a:off x="7381905" y="4475702"/>
            <a:ext cx="1563775" cy="276999"/>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Titan, SPHERE AO</a:t>
            </a:r>
          </a:p>
        </p:txBody>
      </p:sp>
      <p:pic>
        <p:nvPicPr>
          <p:cNvPr id="10" name="Picture 2">
            <a:extLst>
              <a:ext uri="{FF2B5EF4-FFF2-40B4-BE49-F238E27FC236}">
                <a16:creationId xmlns:a16="http://schemas.microsoft.com/office/drawing/2014/main" id="{941DC3A1-172B-49FF-A302-079906F512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4248" y="246435"/>
            <a:ext cx="3594586" cy="2084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482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E12C86-3B79-4BFA-A810-CC89262AF6A1}"/>
              </a:ext>
            </a:extLst>
          </p:cNvPr>
          <p:cNvSpPr>
            <a:spLocks noGrp="1"/>
          </p:cNvSpPr>
          <p:nvPr>
            <p:ph type="title"/>
          </p:nvPr>
        </p:nvSpPr>
        <p:spPr/>
        <p:txBody>
          <a:bodyPr>
            <a:normAutofit/>
          </a:bodyPr>
          <a:lstStyle/>
          <a:p>
            <a:r>
              <a:rPr lang="it-IT" sz="2000" dirty="0" err="1">
                <a:latin typeface="Open Sans" panose="020B0606030504020204" pitchFamily="34" charset="0"/>
                <a:ea typeface="Open Sans" panose="020B0606030504020204" pitchFamily="34" charset="0"/>
                <a:cs typeface="Open Sans" panose="020B0606030504020204" pitchFamily="34" charset="0"/>
              </a:rPr>
              <a:t>Slopes</a:t>
            </a:r>
            <a:r>
              <a:rPr lang="it-IT" sz="2000" dirty="0">
                <a:latin typeface="Open Sans" panose="020B0606030504020204" pitchFamily="34" charset="0"/>
                <a:ea typeface="Open Sans" panose="020B0606030504020204" pitchFamily="34" charset="0"/>
                <a:cs typeface="Open Sans" panose="020B0606030504020204" pitchFamily="34" charset="0"/>
              </a:rPr>
              <a:t> are the </a:t>
            </a:r>
            <a:r>
              <a:rPr lang="it-IT" sz="2000" dirty="0" err="1">
                <a:latin typeface="Open Sans" panose="020B0606030504020204" pitchFamily="34" charset="0"/>
                <a:ea typeface="Open Sans" panose="020B0606030504020204" pitchFamily="34" charset="0"/>
                <a:cs typeface="Open Sans" panose="020B0606030504020204" pitchFamily="34" charset="0"/>
              </a:rPr>
              <a:t>primary</a:t>
            </a:r>
            <a:r>
              <a:rPr lang="it-IT" sz="2000" dirty="0">
                <a:latin typeface="Open Sans" panose="020B0606030504020204" pitchFamily="34" charset="0"/>
                <a:ea typeface="Open Sans" panose="020B0606030504020204" pitchFamily="34" charset="0"/>
                <a:cs typeface="Open Sans" panose="020B0606030504020204" pitchFamily="34" charset="0"/>
              </a:rPr>
              <a:t> output of the WFS: WF first derivative</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3">
            <a:extLst>
              <a:ext uri="{FF2B5EF4-FFF2-40B4-BE49-F238E27FC236}">
                <a16:creationId xmlns:a16="http://schemas.microsoft.com/office/drawing/2014/main" id="{F09F816F-4BEF-4A56-A144-26691F42E9B9}"/>
              </a:ext>
            </a:extLst>
          </p:cNvPr>
          <p:cNvSpPr txBox="1">
            <a:spLocks noChangeArrowheads="1"/>
          </p:cNvSpPr>
          <p:nvPr/>
        </p:nvSpPr>
        <p:spPr>
          <a:xfrm>
            <a:off x="196947" y="1017725"/>
            <a:ext cx="4013200" cy="460851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endParaRPr lang="it-IT" altLang="en-US" sz="2000" dirty="0"/>
          </a:p>
        </p:txBody>
      </p:sp>
      <p:grpSp>
        <p:nvGrpSpPr>
          <p:cNvPr id="20" name="Group 4">
            <a:extLst>
              <a:ext uri="{FF2B5EF4-FFF2-40B4-BE49-F238E27FC236}">
                <a16:creationId xmlns:a16="http://schemas.microsoft.com/office/drawing/2014/main" id="{78A2BF3C-0F24-45B4-A8F9-C078FAEF40AA}"/>
              </a:ext>
            </a:extLst>
          </p:cNvPr>
          <p:cNvGrpSpPr>
            <a:grpSpLocks/>
          </p:cNvGrpSpPr>
          <p:nvPr/>
        </p:nvGrpSpPr>
        <p:grpSpPr bwMode="auto">
          <a:xfrm>
            <a:off x="196947" y="971276"/>
            <a:ext cx="4161326" cy="3287168"/>
            <a:chOff x="2338" y="845"/>
            <a:chExt cx="3218" cy="2440"/>
          </a:xfrm>
        </p:grpSpPr>
        <p:grpSp>
          <p:nvGrpSpPr>
            <p:cNvPr id="21" name="Group 5">
              <a:extLst>
                <a:ext uri="{FF2B5EF4-FFF2-40B4-BE49-F238E27FC236}">
                  <a16:creationId xmlns:a16="http://schemas.microsoft.com/office/drawing/2014/main" id="{51C4AB2E-F53D-466D-ADB7-1CADF444CD1D}"/>
                </a:ext>
              </a:extLst>
            </p:cNvPr>
            <p:cNvGrpSpPr>
              <a:grpSpLocks/>
            </p:cNvGrpSpPr>
            <p:nvPr/>
          </p:nvGrpSpPr>
          <p:grpSpPr bwMode="auto">
            <a:xfrm>
              <a:off x="2426" y="845"/>
              <a:ext cx="3130" cy="2440"/>
              <a:chOff x="2426" y="845"/>
              <a:chExt cx="3130" cy="2440"/>
            </a:xfrm>
          </p:grpSpPr>
          <p:pic>
            <p:nvPicPr>
              <p:cNvPr id="23" name="Picture 6" descr="piramide">
                <a:extLst>
                  <a:ext uri="{FF2B5EF4-FFF2-40B4-BE49-F238E27FC236}">
                    <a16:creationId xmlns:a16="http://schemas.microsoft.com/office/drawing/2014/main" id="{D6DCB4F8-07F6-4589-89A2-DEC7E6ACBBE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45" r="9091"/>
              <a:stretch>
                <a:fillRect/>
              </a:stretch>
            </p:blipFill>
            <p:spPr bwMode="auto">
              <a:xfrm>
                <a:off x="2426" y="845"/>
                <a:ext cx="3130" cy="2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Line 7">
                <a:extLst>
                  <a:ext uri="{FF2B5EF4-FFF2-40B4-BE49-F238E27FC236}">
                    <a16:creationId xmlns:a16="http://schemas.microsoft.com/office/drawing/2014/main" id="{DF8D1C04-1384-42A2-8FAA-7646209D2EC7}"/>
                  </a:ext>
                </a:extLst>
              </p:cNvPr>
              <p:cNvSpPr>
                <a:spLocks noChangeShapeType="1"/>
              </p:cNvSpPr>
              <p:nvPr/>
            </p:nvSpPr>
            <p:spPr bwMode="auto">
              <a:xfrm>
                <a:off x="3152" y="1026"/>
                <a:ext cx="0" cy="1905"/>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5" name="Line 8">
                <a:extLst>
                  <a:ext uri="{FF2B5EF4-FFF2-40B4-BE49-F238E27FC236}">
                    <a16:creationId xmlns:a16="http://schemas.microsoft.com/office/drawing/2014/main" id="{0A703A53-8B7F-4DD3-8C47-F95947E87DDF}"/>
                  </a:ext>
                </a:extLst>
              </p:cNvPr>
              <p:cNvSpPr>
                <a:spLocks noChangeShapeType="1"/>
              </p:cNvSpPr>
              <p:nvPr/>
            </p:nvSpPr>
            <p:spPr bwMode="auto">
              <a:xfrm flipV="1">
                <a:off x="3016" y="1979"/>
                <a:ext cx="221" cy="304"/>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6" name="Line 9">
                <a:extLst>
                  <a:ext uri="{FF2B5EF4-FFF2-40B4-BE49-F238E27FC236}">
                    <a16:creationId xmlns:a16="http://schemas.microsoft.com/office/drawing/2014/main" id="{5413116C-8751-4420-B136-618A2D7A5998}"/>
                  </a:ext>
                </a:extLst>
              </p:cNvPr>
              <p:cNvSpPr>
                <a:spLocks noChangeShapeType="1"/>
              </p:cNvSpPr>
              <p:nvPr/>
            </p:nvSpPr>
            <p:spPr bwMode="auto">
              <a:xfrm flipH="1" flipV="1">
                <a:off x="3651" y="2160"/>
                <a:ext cx="45" cy="408"/>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7" name="Text Box 10">
                <a:extLst>
                  <a:ext uri="{FF2B5EF4-FFF2-40B4-BE49-F238E27FC236}">
                    <a16:creationId xmlns:a16="http://schemas.microsoft.com/office/drawing/2014/main" id="{E53D54A1-3C71-4A82-80BF-884D71952C11}"/>
                  </a:ext>
                </a:extLst>
              </p:cNvPr>
              <p:cNvSpPr txBox="1">
                <a:spLocks noChangeArrowheads="1"/>
              </p:cNvSpPr>
              <p:nvPr/>
            </p:nvSpPr>
            <p:spPr bwMode="auto">
              <a:xfrm>
                <a:off x="2765" y="845"/>
                <a:ext cx="1001"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Font typeface="Wingdings" pitchFamily="2" charset="2"/>
                  <a:buChar char="q"/>
                  <a:defRPr kumimoji="1" sz="2400">
                    <a:solidFill>
                      <a:schemeClr val="tx1"/>
                    </a:solidFill>
                    <a:latin typeface="AvantGarde Md BT"/>
                  </a:defRPr>
                </a:lvl1pPr>
                <a:lvl2pPr marL="742950" indent="-285750" eaLnBrk="0" hangingPunct="0">
                  <a:spcBef>
                    <a:spcPct val="20000"/>
                  </a:spcBef>
                  <a:buClr>
                    <a:schemeClr val="accent2"/>
                  </a:buClr>
                  <a:buFont typeface="Wingdings" pitchFamily="2" charset="2"/>
                  <a:buChar char="q"/>
                  <a:defRPr kumimoji="1" sz="2000">
                    <a:solidFill>
                      <a:schemeClr val="tx1"/>
                    </a:solidFill>
                    <a:latin typeface="AvantGarde Md BT"/>
                  </a:defRPr>
                </a:lvl2pPr>
                <a:lvl3pPr marL="1143000" indent="-228600" eaLnBrk="0" hangingPunct="0">
                  <a:spcBef>
                    <a:spcPct val="20000"/>
                  </a:spcBef>
                  <a:buClr>
                    <a:schemeClr val="accent2"/>
                  </a:buClr>
                  <a:buFont typeface="Wingdings" pitchFamily="2" charset="2"/>
                  <a:buChar char="§"/>
                  <a:defRPr kumimoji="1" sz="1600">
                    <a:solidFill>
                      <a:schemeClr val="tx1"/>
                    </a:solidFill>
                    <a:latin typeface="AvantGarde Md BT"/>
                  </a:defRPr>
                </a:lvl3pPr>
                <a:lvl4pPr marL="1600200" indent="-228600" eaLnBrk="0" hangingPunct="0">
                  <a:spcBef>
                    <a:spcPct val="20000"/>
                  </a:spcBef>
                  <a:buClr>
                    <a:schemeClr val="accent2"/>
                  </a:buClr>
                  <a:buChar char="•"/>
                  <a:defRPr kumimoji="1" sz="2000">
                    <a:solidFill>
                      <a:schemeClr val="tx1"/>
                    </a:solidFill>
                    <a:latin typeface="AvantGarde Md BT"/>
                  </a:defRPr>
                </a:lvl4pPr>
                <a:lvl5pPr marL="2057400" indent="-228600" eaLnBrk="0" hangingPunct="0">
                  <a:spcBef>
                    <a:spcPct val="20000"/>
                  </a:spcBef>
                  <a:buClr>
                    <a:schemeClr val="accent2"/>
                  </a:buClr>
                  <a:buChar char="–"/>
                  <a:defRPr kumimoji="1" sz="2000">
                    <a:solidFill>
                      <a:schemeClr val="tx1"/>
                    </a:solidFill>
                    <a:latin typeface="AvantGarde Md BT"/>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vantGarde Md BT"/>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vantGarde Md BT"/>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vantGarde Md BT"/>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vantGarde Md BT"/>
                  </a:defRPr>
                </a:lvl9pPr>
              </a:lstStyle>
              <a:p>
                <a:pPr algn="ctr" eaLnBrk="1" hangingPunct="1">
                  <a:spcBef>
                    <a:spcPct val="0"/>
                  </a:spcBef>
                  <a:buClrTx/>
                  <a:buFontTx/>
                  <a:buNone/>
                </a:pPr>
                <a:r>
                  <a:rPr kumimoji="0" lang="en-US" altLang="en-US" sz="1800" b="0"/>
                  <a:t>Focal plane</a:t>
                </a:r>
                <a:endParaRPr kumimoji="0" lang="it-IT" altLang="en-US" sz="1800" b="0"/>
              </a:p>
            </p:txBody>
          </p:sp>
          <p:sp>
            <p:nvSpPr>
              <p:cNvPr id="28" name="Text Box 11">
                <a:extLst>
                  <a:ext uri="{FF2B5EF4-FFF2-40B4-BE49-F238E27FC236}">
                    <a16:creationId xmlns:a16="http://schemas.microsoft.com/office/drawing/2014/main" id="{6A2033ED-7BA1-4DBF-933E-F306357E9D34}"/>
                  </a:ext>
                </a:extLst>
              </p:cNvPr>
              <p:cNvSpPr txBox="1">
                <a:spLocks noChangeArrowheads="1"/>
              </p:cNvSpPr>
              <p:nvPr/>
            </p:nvSpPr>
            <p:spPr bwMode="auto">
              <a:xfrm>
                <a:off x="3320" y="2660"/>
                <a:ext cx="743"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Font typeface="Wingdings" pitchFamily="2" charset="2"/>
                  <a:buChar char="q"/>
                  <a:defRPr kumimoji="1" sz="2400">
                    <a:solidFill>
                      <a:schemeClr val="tx1"/>
                    </a:solidFill>
                    <a:latin typeface="AvantGarde Md BT"/>
                  </a:defRPr>
                </a:lvl1pPr>
                <a:lvl2pPr marL="742950" indent="-285750" eaLnBrk="0" hangingPunct="0">
                  <a:spcBef>
                    <a:spcPct val="20000"/>
                  </a:spcBef>
                  <a:buClr>
                    <a:schemeClr val="accent2"/>
                  </a:buClr>
                  <a:buFont typeface="Wingdings" pitchFamily="2" charset="2"/>
                  <a:buChar char="q"/>
                  <a:defRPr kumimoji="1" sz="2000">
                    <a:solidFill>
                      <a:schemeClr val="tx1"/>
                    </a:solidFill>
                    <a:latin typeface="AvantGarde Md BT"/>
                  </a:defRPr>
                </a:lvl2pPr>
                <a:lvl3pPr marL="1143000" indent="-228600" eaLnBrk="0" hangingPunct="0">
                  <a:spcBef>
                    <a:spcPct val="20000"/>
                  </a:spcBef>
                  <a:buClr>
                    <a:schemeClr val="accent2"/>
                  </a:buClr>
                  <a:buFont typeface="Wingdings" pitchFamily="2" charset="2"/>
                  <a:buChar char="§"/>
                  <a:defRPr kumimoji="1" sz="1600">
                    <a:solidFill>
                      <a:schemeClr val="tx1"/>
                    </a:solidFill>
                    <a:latin typeface="AvantGarde Md BT"/>
                  </a:defRPr>
                </a:lvl3pPr>
                <a:lvl4pPr marL="1600200" indent="-228600" eaLnBrk="0" hangingPunct="0">
                  <a:spcBef>
                    <a:spcPct val="20000"/>
                  </a:spcBef>
                  <a:buClr>
                    <a:schemeClr val="accent2"/>
                  </a:buClr>
                  <a:buChar char="•"/>
                  <a:defRPr kumimoji="1" sz="2000">
                    <a:solidFill>
                      <a:schemeClr val="tx1"/>
                    </a:solidFill>
                    <a:latin typeface="AvantGarde Md BT"/>
                  </a:defRPr>
                </a:lvl4pPr>
                <a:lvl5pPr marL="2057400" indent="-228600" eaLnBrk="0" hangingPunct="0">
                  <a:spcBef>
                    <a:spcPct val="20000"/>
                  </a:spcBef>
                  <a:buClr>
                    <a:schemeClr val="accent2"/>
                  </a:buClr>
                  <a:buChar char="–"/>
                  <a:defRPr kumimoji="1" sz="2000">
                    <a:solidFill>
                      <a:schemeClr val="tx1"/>
                    </a:solidFill>
                    <a:latin typeface="AvantGarde Md BT"/>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vantGarde Md BT"/>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vantGarde Md BT"/>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vantGarde Md BT"/>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vantGarde Md BT"/>
                  </a:defRPr>
                </a:lvl9pPr>
              </a:lstStyle>
              <a:p>
                <a:pPr algn="ctr" eaLnBrk="1" hangingPunct="1">
                  <a:spcBef>
                    <a:spcPct val="0"/>
                  </a:spcBef>
                  <a:buClrTx/>
                  <a:buFontTx/>
                  <a:buNone/>
                </a:pPr>
                <a:r>
                  <a:rPr kumimoji="0" lang="en-US" altLang="en-US" sz="1800" b="0"/>
                  <a:t>Objective</a:t>
                </a:r>
                <a:endParaRPr kumimoji="0" lang="it-IT" altLang="en-US" sz="1800" b="0"/>
              </a:p>
            </p:txBody>
          </p:sp>
          <p:sp>
            <p:nvSpPr>
              <p:cNvPr id="29" name="Text Box 12">
                <a:extLst>
                  <a:ext uri="{FF2B5EF4-FFF2-40B4-BE49-F238E27FC236}">
                    <a16:creationId xmlns:a16="http://schemas.microsoft.com/office/drawing/2014/main" id="{D89168C4-D67B-48E7-8F60-771D8B335AC5}"/>
                  </a:ext>
                </a:extLst>
              </p:cNvPr>
              <p:cNvSpPr txBox="1">
                <a:spLocks noChangeArrowheads="1"/>
              </p:cNvSpPr>
              <p:nvPr/>
            </p:nvSpPr>
            <p:spPr bwMode="auto">
              <a:xfrm>
                <a:off x="2749" y="2341"/>
                <a:ext cx="634"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Font typeface="Wingdings" pitchFamily="2" charset="2"/>
                  <a:buChar char="q"/>
                  <a:defRPr kumimoji="1" sz="2400">
                    <a:solidFill>
                      <a:schemeClr val="tx1"/>
                    </a:solidFill>
                    <a:latin typeface="AvantGarde Md BT"/>
                  </a:defRPr>
                </a:lvl1pPr>
                <a:lvl2pPr marL="742950" indent="-285750" eaLnBrk="0" hangingPunct="0">
                  <a:spcBef>
                    <a:spcPct val="20000"/>
                  </a:spcBef>
                  <a:buClr>
                    <a:schemeClr val="accent2"/>
                  </a:buClr>
                  <a:buFont typeface="Wingdings" pitchFamily="2" charset="2"/>
                  <a:buChar char="q"/>
                  <a:defRPr kumimoji="1" sz="2000">
                    <a:solidFill>
                      <a:schemeClr val="tx1"/>
                    </a:solidFill>
                    <a:latin typeface="AvantGarde Md BT"/>
                  </a:defRPr>
                </a:lvl2pPr>
                <a:lvl3pPr marL="1143000" indent="-228600" eaLnBrk="0" hangingPunct="0">
                  <a:spcBef>
                    <a:spcPct val="20000"/>
                  </a:spcBef>
                  <a:buClr>
                    <a:schemeClr val="accent2"/>
                  </a:buClr>
                  <a:buFont typeface="Wingdings" pitchFamily="2" charset="2"/>
                  <a:buChar char="§"/>
                  <a:defRPr kumimoji="1" sz="1600">
                    <a:solidFill>
                      <a:schemeClr val="tx1"/>
                    </a:solidFill>
                    <a:latin typeface="AvantGarde Md BT"/>
                  </a:defRPr>
                </a:lvl3pPr>
                <a:lvl4pPr marL="1600200" indent="-228600" eaLnBrk="0" hangingPunct="0">
                  <a:spcBef>
                    <a:spcPct val="20000"/>
                  </a:spcBef>
                  <a:buClr>
                    <a:schemeClr val="accent2"/>
                  </a:buClr>
                  <a:buChar char="•"/>
                  <a:defRPr kumimoji="1" sz="2000">
                    <a:solidFill>
                      <a:schemeClr val="tx1"/>
                    </a:solidFill>
                    <a:latin typeface="AvantGarde Md BT"/>
                  </a:defRPr>
                </a:lvl4pPr>
                <a:lvl5pPr marL="2057400" indent="-228600" eaLnBrk="0" hangingPunct="0">
                  <a:spcBef>
                    <a:spcPct val="20000"/>
                  </a:spcBef>
                  <a:buClr>
                    <a:schemeClr val="accent2"/>
                  </a:buClr>
                  <a:buChar char="–"/>
                  <a:defRPr kumimoji="1" sz="2000">
                    <a:solidFill>
                      <a:schemeClr val="tx1"/>
                    </a:solidFill>
                    <a:latin typeface="AvantGarde Md BT"/>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vantGarde Md BT"/>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vantGarde Md BT"/>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vantGarde Md BT"/>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vantGarde Md BT"/>
                  </a:defRPr>
                </a:lvl9pPr>
              </a:lstStyle>
              <a:p>
                <a:pPr algn="ctr" eaLnBrk="1" hangingPunct="1">
                  <a:spcBef>
                    <a:spcPct val="0"/>
                  </a:spcBef>
                  <a:buClrTx/>
                  <a:buFontTx/>
                  <a:buNone/>
                </a:pPr>
                <a:r>
                  <a:rPr kumimoji="0" lang="en-US" altLang="en-US" sz="1800" b="0"/>
                  <a:t>Pyramid</a:t>
                </a:r>
                <a:endParaRPr kumimoji="0" lang="it-IT" altLang="en-US" sz="1800" b="0"/>
              </a:p>
            </p:txBody>
          </p:sp>
          <p:sp>
            <p:nvSpPr>
              <p:cNvPr id="30" name="Text Box 13">
                <a:extLst>
                  <a:ext uri="{FF2B5EF4-FFF2-40B4-BE49-F238E27FC236}">
                    <a16:creationId xmlns:a16="http://schemas.microsoft.com/office/drawing/2014/main" id="{7D5BF9DC-9927-4EAF-A86B-E77F94E7B9B0}"/>
                  </a:ext>
                </a:extLst>
              </p:cNvPr>
              <p:cNvSpPr txBox="1">
                <a:spLocks noChangeArrowheads="1"/>
              </p:cNvSpPr>
              <p:nvPr/>
            </p:nvSpPr>
            <p:spPr bwMode="auto">
              <a:xfrm>
                <a:off x="4195" y="2905"/>
                <a:ext cx="1144"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Font typeface="Wingdings" pitchFamily="2" charset="2"/>
                  <a:buChar char="q"/>
                  <a:defRPr kumimoji="1" sz="2400">
                    <a:solidFill>
                      <a:schemeClr val="tx1"/>
                    </a:solidFill>
                    <a:latin typeface="AvantGarde Md BT"/>
                  </a:defRPr>
                </a:lvl1pPr>
                <a:lvl2pPr marL="742950" indent="-285750" eaLnBrk="0" hangingPunct="0">
                  <a:spcBef>
                    <a:spcPct val="20000"/>
                  </a:spcBef>
                  <a:buClr>
                    <a:schemeClr val="accent2"/>
                  </a:buClr>
                  <a:buFont typeface="Wingdings" pitchFamily="2" charset="2"/>
                  <a:buChar char="q"/>
                  <a:defRPr kumimoji="1" sz="2000">
                    <a:solidFill>
                      <a:schemeClr val="tx1"/>
                    </a:solidFill>
                    <a:latin typeface="AvantGarde Md BT"/>
                  </a:defRPr>
                </a:lvl2pPr>
                <a:lvl3pPr marL="1143000" indent="-228600" eaLnBrk="0" hangingPunct="0">
                  <a:spcBef>
                    <a:spcPct val="20000"/>
                  </a:spcBef>
                  <a:buClr>
                    <a:schemeClr val="accent2"/>
                  </a:buClr>
                  <a:buFont typeface="Wingdings" pitchFamily="2" charset="2"/>
                  <a:buChar char="§"/>
                  <a:defRPr kumimoji="1" sz="1600">
                    <a:solidFill>
                      <a:schemeClr val="tx1"/>
                    </a:solidFill>
                    <a:latin typeface="AvantGarde Md BT"/>
                  </a:defRPr>
                </a:lvl3pPr>
                <a:lvl4pPr marL="1600200" indent="-228600" eaLnBrk="0" hangingPunct="0">
                  <a:spcBef>
                    <a:spcPct val="20000"/>
                  </a:spcBef>
                  <a:buClr>
                    <a:schemeClr val="accent2"/>
                  </a:buClr>
                  <a:buChar char="•"/>
                  <a:defRPr kumimoji="1" sz="2000">
                    <a:solidFill>
                      <a:schemeClr val="tx1"/>
                    </a:solidFill>
                    <a:latin typeface="AvantGarde Md BT"/>
                  </a:defRPr>
                </a:lvl4pPr>
                <a:lvl5pPr marL="2057400" indent="-228600" eaLnBrk="0" hangingPunct="0">
                  <a:spcBef>
                    <a:spcPct val="20000"/>
                  </a:spcBef>
                  <a:buClr>
                    <a:schemeClr val="accent2"/>
                  </a:buClr>
                  <a:buChar char="–"/>
                  <a:defRPr kumimoji="1" sz="2000">
                    <a:solidFill>
                      <a:schemeClr val="tx1"/>
                    </a:solidFill>
                    <a:latin typeface="AvantGarde Md BT"/>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vantGarde Md BT"/>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vantGarde Md BT"/>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vantGarde Md BT"/>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vantGarde Md BT"/>
                  </a:defRPr>
                </a:lvl9pPr>
              </a:lstStyle>
              <a:p>
                <a:pPr algn="ctr" eaLnBrk="1" hangingPunct="1">
                  <a:spcBef>
                    <a:spcPct val="0"/>
                  </a:spcBef>
                  <a:buClrTx/>
                  <a:buFontTx/>
                  <a:buNone/>
                </a:pPr>
                <a:r>
                  <a:rPr kumimoji="0" lang="en-US" altLang="en-US" sz="1800" b="0" dirty="0"/>
                  <a:t>4 Pupil images</a:t>
                </a:r>
              </a:p>
              <a:p>
                <a:pPr algn="ctr" eaLnBrk="1" hangingPunct="1">
                  <a:spcBef>
                    <a:spcPct val="0"/>
                  </a:spcBef>
                  <a:buClrTx/>
                  <a:buFontTx/>
                  <a:buNone/>
                </a:pPr>
                <a:r>
                  <a:rPr kumimoji="0" lang="en-US" altLang="en-US" sz="1800" b="0" dirty="0"/>
                  <a:t>and CCD plane</a:t>
                </a:r>
                <a:endParaRPr kumimoji="0" lang="it-IT" altLang="en-US" sz="1800" b="0" dirty="0"/>
              </a:p>
            </p:txBody>
          </p:sp>
        </p:grpSp>
        <p:sp>
          <p:nvSpPr>
            <p:cNvPr id="22" name="Text Box 14">
              <a:extLst>
                <a:ext uri="{FF2B5EF4-FFF2-40B4-BE49-F238E27FC236}">
                  <a16:creationId xmlns:a16="http://schemas.microsoft.com/office/drawing/2014/main" id="{A92B531C-D95E-4517-BA78-93B6083D1DF0}"/>
                </a:ext>
              </a:extLst>
            </p:cNvPr>
            <p:cNvSpPr txBox="1">
              <a:spLocks noChangeArrowheads="1"/>
            </p:cNvSpPr>
            <p:nvPr/>
          </p:nvSpPr>
          <p:spPr bwMode="auto">
            <a:xfrm>
              <a:off x="2338" y="1208"/>
              <a:ext cx="772"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Font typeface="Wingdings" pitchFamily="2" charset="2"/>
                <a:buChar char="q"/>
                <a:defRPr kumimoji="1" sz="2400">
                  <a:solidFill>
                    <a:schemeClr val="tx1"/>
                  </a:solidFill>
                  <a:latin typeface="AvantGarde Md BT"/>
                </a:defRPr>
              </a:lvl1pPr>
              <a:lvl2pPr marL="742950" indent="-285750" eaLnBrk="0" hangingPunct="0">
                <a:spcBef>
                  <a:spcPct val="20000"/>
                </a:spcBef>
                <a:buClr>
                  <a:schemeClr val="accent2"/>
                </a:buClr>
                <a:buFont typeface="Wingdings" pitchFamily="2" charset="2"/>
                <a:buChar char="q"/>
                <a:defRPr kumimoji="1" sz="2000">
                  <a:solidFill>
                    <a:schemeClr val="tx1"/>
                  </a:solidFill>
                  <a:latin typeface="AvantGarde Md BT"/>
                </a:defRPr>
              </a:lvl2pPr>
              <a:lvl3pPr marL="1143000" indent="-228600" eaLnBrk="0" hangingPunct="0">
                <a:spcBef>
                  <a:spcPct val="20000"/>
                </a:spcBef>
                <a:buClr>
                  <a:schemeClr val="accent2"/>
                </a:buClr>
                <a:buFont typeface="Wingdings" pitchFamily="2" charset="2"/>
                <a:buChar char="§"/>
                <a:defRPr kumimoji="1" sz="1600">
                  <a:solidFill>
                    <a:schemeClr val="tx1"/>
                  </a:solidFill>
                  <a:latin typeface="AvantGarde Md BT"/>
                </a:defRPr>
              </a:lvl3pPr>
              <a:lvl4pPr marL="1600200" indent="-228600" eaLnBrk="0" hangingPunct="0">
                <a:spcBef>
                  <a:spcPct val="20000"/>
                </a:spcBef>
                <a:buClr>
                  <a:schemeClr val="accent2"/>
                </a:buClr>
                <a:buChar char="•"/>
                <a:defRPr kumimoji="1" sz="2000">
                  <a:solidFill>
                    <a:schemeClr val="tx1"/>
                  </a:solidFill>
                  <a:latin typeface="AvantGarde Md BT"/>
                </a:defRPr>
              </a:lvl4pPr>
              <a:lvl5pPr marL="2057400" indent="-228600" eaLnBrk="0" hangingPunct="0">
                <a:spcBef>
                  <a:spcPct val="20000"/>
                </a:spcBef>
                <a:buClr>
                  <a:schemeClr val="accent2"/>
                </a:buClr>
                <a:buChar char="–"/>
                <a:defRPr kumimoji="1" sz="2000">
                  <a:solidFill>
                    <a:schemeClr val="tx1"/>
                  </a:solidFill>
                  <a:latin typeface="AvantGarde Md BT"/>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vantGarde Md BT"/>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vantGarde Md BT"/>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vantGarde Md BT"/>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vantGarde Md BT"/>
                </a:defRPr>
              </a:lvl9pPr>
            </a:lstStyle>
            <a:p>
              <a:pPr algn="ctr" eaLnBrk="1" hangingPunct="1">
                <a:spcBef>
                  <a:spcPct val="0"/>
                </a:spcBef>
                <a:buClrTx/>
                <a:buFontTx/>
                <a:buNone/>
              </a:pPr>
              <a:r>
                <a:rPr kumimoji="0" lang="en-US" altLang="en-US" sz="1800" b="0"/>
                <a:t>Telescope</a:t>
              </a:r>
            </a:p>
            <a:p>
              <a:pPr algn="ctr" eaLnBrk="1" hangingPunct="1">
                <a:spcBef>
                  <a:spcPct val="0"/>
                </a:spcBef>
                <a:buClrTx/>
                <a:buFontTx/>
                <a:buNone/>
              </a:pPr>
              <a:r>
                <a:rPr kumimoji="0" lang="en-US" altLang="en-US" sz="1800" b="0"/>
                <a:t>pupil</a:t>
              </a:r>
              <a:endParaRPr kumimoji="0" lang="it-IT" altLang="en-US" sz="1800" b="0"/>
            </a:p>
          </p:txBody>
        </p:sp>
      </p:grpSp>
      <p:graphicFrame>
        <p:nvGraphicFramePr>
          <p:cNvPr id="31" name="Object 2">
            <a:extLst>
              <a:ext uri="{FF2B5EF4-FFF2-40B4-BE49-F238E27FC236}">
                <a16:creationId xmlns:a16="http://schemas.microsoft.com/office/drawing/2014/main" id="{AE8BF94F-BCFA-4658-A2FB-8ED604427CA0}"/>
              </a:ext>
            </a:extLst>
          </p:cNvPr>
          <p:cNvGraphicFramePr>
            <a:graphicFrameLocks noChangeAspect="1"/>
          </p:cNvGraphicFramePr>
          <p:nvPr>
            <p:extLst>
              <p:ext uri="{D42A27DB-BD31-4B8C-83A1-F6EECF244321}">
                <p14:modId xmlns:p14="http://schemas.microsoft.com/office/powerpoint/2010/main" val="3680939515"/>
              </p:ext>
            </p:extLst>
          </p:nvPr>
        </p:nvGraphicFramePr>
        <p:xfrm>
          <a:off x="105556" y="3695315"/>
          <a:ext cx="2357620" cy="1431050"/>
        </p:xfrm>
        <a:graphic>
          <a:graphicData uri="http://schemas.openxmlformats.org/presentationml/2006/ole">
            <mc:AlternateContent xmlns:mc="http://schemas.openxmlformats.org/markup-compatibility/2006">
              <mc:Choice xmlns:v="urn:schemas-microsoft-com:vml" Requires="v">
                <p:oleObj spid="_x0000_s3121" name="Equation" r:id="rId4" imgW="1422400" imgH="863600" progId="Equation.3">
                  <p:embed/>
                </p:oleObj>
              </mc:Choice>
              <mc:Fallback>
                <p:oleObj name="Equation" r:id="rId4" imgW="1422400" imgH="863600" progId="Equation.3">
                  <p:embed/>
                  <p:pic>
                    <p:nvPicPr>
                      <p:cNvPr id="56327"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56" y="3695315"/>
                        <a:ext cx="2357620" cy="1431050"/>
                      </a:xfrm>
                      <a:prstGeom prst="rect">
                        <a:avLst/>
                      </a:prstGeom>
                      <a:noFill/>
                      <a:ln>
                        <a:solidFill>
                          <a:srgbClr val="FF0000"/>
                        </a:solidFill>
                      </a:ln>
                    </p:spPr>
                  </p:pic>
                </p:oleObj>
              </mc:Fallback>
            </mc:AlternateContent>
          </a:graphicData>
        </a:graphic>
      </p:graphicFrame>
      <p:pic>
        <p:nvPicPr>
          <p:cNvPr id="55" name="Immagine 54">
            <a:extLst>
              <a:ext uri="{FF2B5EF4-FFF2-40B4-BE49-F238E27FC236}">
                <a16:creationId xmlns:a16="http://schemas.microsoft.com/office/drawing/2014/main" id="{E48F15BC-713C-4D96-BBE3-41B1818E332B}"/>
              </a:ext>
            </a:extLst>
          </p:cNvPr>
          <p:cNvPicPr>
            <a:picLocks noChangeAspect="1"/>
          </p:cNvPicPr>
          <p:nvPr/>
        </p:nvPicPr>
        <p:blipFill>
          <a:blip r:embed="rId6"/>
          <a:stretch>
            <a:fillRect/>
          </a:stretch>
        </p:blipFill>
        <p:spPr>
          <a:xfrm>
            <a:off x="4647565" y="1019778"/>
            <a:ext cx="3954173" cy="3103944"/>
          </a:xfrm>
          <a:prstGeom prst="rect">
            <a:avLst/>
          </a:prstGeom>
        </p:spPr>
      </p:pic>
      <p:sp>
        <p:nvSpPr>
          <p:cNvPr id="56" name="CasellaDiTesto 55">
            <a:extLst>
              <a:ext uri="{FF2B5EF4-FFF2-40B4-BE49-F238E27FC236}">
                <a16:creationId xmlns:a16="http://schemas.microsoft.com/office/drawing/2014/main" id="{14A0D01F-9FC4-4CB0-B271-F645CA830D63}"/>
              </a:ext>
            </a:extLst>
          </p:cNvPr>
          <p:cNvSpPr txBox="1"/>
          <p:nvPr/>
        </p:nvSpPr>
        <p:spPr>
          <a:xfrm>
            <a:off x="4733778" y="4329143"/>
            <a:ext cx="3685736" cy="523220"/>
          </a:xfrm>
          <a:prstGeom prst="rect">
            <a:avLst/>
          </a:prstGeom>
          <a:solidFill>
            <a:schemeClr val="tx2"/>
          </a:solidFill>
        </p:spPr>
        <p:txBody>
          <a:bodyPr wrap="square" rtlCol="0">
            <a:spAutoFit/>
          </a:bodyPr>
          <a:lstStyle/>
          <a:p>
            <a:r>
              <a:rPr lang="it-IT" dirty="0">
                <a:latin typeface="Open Sans" panose="020B0606030504020204" pitchFamily="34" charset="0"/>
                <a:ea typeface="Open Sans" panose="020B0606030504020204" pitchFamily="34" charset="0"/>
                <a:cs typeface="Open Sans" panose="020B0606030504020204" pitchFamily="34" charset="0"/>
              </a:rPr>
              <a:t>For </a:t>
            </a:r>
            <a:r>
              <a:rPr lang="it-IT" dirty="0" err="1">
                <a:latin typeface="Open Sans" panose="020B0606030504020204" pitchFamily="34" charset="0"/>
                <a:ea typeface="Open Sans" panose="020B0606030504020204" pitchFamily="34" charset="0"/>
                <a:cs typeface="Open Sans" panose="020B0606030504020204" pitchFamily="34" charset="0"/>
              </a:rPr>
              <a:t>each</a:t>
            </a:r>
            <a:r>
              <a:rPr lang="it-IT" dirty="0">
                <a:latin typeface="Open Sans" panose="020B0606030504020204" pitchFamily="34" charset="0"/>
                <a:ea typeface="Open Sans" panose="020B0606030504020204" pitchFamily="34" charset="0"/>
                <a:cs typeface="Open Sans" panose="020B0606030504020204" pitchFamily="34" charset="0"/>
              </a:rPr>
              <a:t> point on the </a:t>
            </a:r>
            <a:r>
              <a:rPr lang="it-IT" dirty="0" err="1">
                <a:latin typeface="Open Sans" panose="020B0606030504020204" pitchFamily="34" charset="0"/>
                <a:ea typeface="Open Sans" panose="020B0606030504020204" pitchFamily="34" charset="0"/>
                <a:cs typeface="Open Sans" panose="020B0606030504020204" pitchFamily="34" charset="0"/>
              </a:rPr>
              <a:t>pupil</a:t>
            </a:r>
            <a:r>
              <a:rPr lang="it-IT" dirty="0">
                <a:latin typeface="Open Sans" panose="020B0606030504020204" pitchFamily="34" charset="0"/>
                <a:ea typeface="Open Sans" panose="020B0606030504020204" pitchFamily="34" charset="0"/>
                <a:cs typeface="Open Sans" panose="020B0606030504020204" pitchFamily="34" charset="0"/>
              </a:rPr>
              <a:t>, the WFS </a:t>
            </a:r>
            <a:r>
              <a:rPr lang="it-IT" dirty="0" err="1">
                <a:latin typeface="Open Sans" panose="020B0606030504020204" pitchFamily="34" charset="0"/>
                <a:ea typeface="Open Sans" panose="020B0606030504020204" pitchFamily="34" charset="0"/>
                <a:cs typeface="Open Sans" panose="020B0606030504020204" pitchFamily="34" charset="0"/>
              </a:rPr>
              <a:t>retrieves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i="1" dirty="0" err="1">
                <a:latin typeface="Open Sans" panose="020B0606030504020204" pitchFamily="34" charset="0"/>
                <a:ea typeface="Open Sans" panose="020B0606030504020204" pitchFamily="34" charset="0"/>
                <a:cs typeface="Open Sans" panose="020B0606030504020204" pitchFamily="34" charset="0"/>
              </a:rPr>
              <a:t>x,y</a:t>
            </a:r>
            <a:r>
              <a:rPr lang="en-US" i="1" dirty="0">
                <a:latin typeface="Open Sans" panose="020B0606030504020204" pitchFamily="34" charset="0"/>
                <a:ea typeface="Open Sans" panose="020B0606030504020204" pitchFamily="34" charset="0"/>
                <a:cs typeface="Open Sans" panose="020B0606030504020204" pitchFamily="34" charset="0"/>
              </a:rPr>
              <a:t>)</a:t>
            </a:r>
            <a:r>
              <a:rPr lang="en-US" dirty="0">
                <a:latin typeface="Open Sans" panose="020B0606030504020204" pitchFamily="34" charset="0"/>
                <a:ea typeface="Open Sans" panose="020B0606030504020204" pitchFamily="34" charset="0"/>
                <a:cs typeface="Open Sans" panose="020B0606030504020204" pitchFamily="34" charset="0"/>
              </a:rPr>
              <a:t> local WF gradient (slopes..)</a:t>
            </a:r>
            <a:endParaRPr lang="it-IT" dirty="0">
              <a:latin typeface="Open Sans" panose="020B0606030504020204" pitchFamily="34" charset="0"/>
              <a:ea typeface="Open Sans" panose="020B0606030504020204" pitchFamily="34" charset="0"/>
              <a:cs typeface="Open Sans" panose="020B0606030504020204" pitchFamily="34" charset="0"/>
            </a:endParaRPr>
          </a:p>
        </p:txBody>
      </p:sp>
      <p:sp>
        <p:nvSpPr>
          <p:cNvPr id="57" name="CasellaDiTesto 56">
            <a:extLst>
              <a:ext uri="{FF2B5EF4-FFF2-40B4-BE49-F238E27FC236}">
                <a16:creationId xmlns:a16="http://schemas.microsoft.com/office/drawing/2014/main" id="{FE703894-C7A7-49AC-ACCF-80996C113157}"/>
              </a:ext>
            </a:extLst>
          </p:cNvPr>
          <p:cNvSpPr txBox="1"/>
          <p:nvPr/>
        </p:nvSpPr>
        <p:spPr>
          <a:xfrm>
            <a:off x="4704835" y="3710134"/>
            <a:ext cx="1695965" cy="523220"/>
          </a:xfrm>
          <a:prstGeom prst="rect">
            <a:avLst/>
          </a:prstGeom>
          <a:solidFill>
            <a:schemeClr val="accent2">
              <a:lumMod val="10000"/>
              <a:lumOff val="90000"/>
            </a:schemeClr>
          </a:solidFill>
        </p:spPr>
        <p:txBody>
          <a:bodyPr wrap="square" rtlCol="0">
            <a:spAutoFit/>
          </a:bodyPr>
          <a:lstStyle/>
          <a:p>
            <a:r>
              <a:rPr lang="it-IT" dirty="0" err="1"/>
              <a:t>a,b,c,d</a:t>
            </a:r>
            <a:r>
              <a:rPr lang="it-IT" dirty="0"/>
              <a:t> are the </a:t>
            </a:r>
            <a:r>
              <a:rPr lang="it-IT" dirty="0" err="1"/>
              <a:t>local</a:t>
            </a:r>
            <a:r>
              <a:rPr lang="it-IT" dirty="0"/>
              <a:t> </a:t>
            </a:r>
            <a:r>
              <a:rPr lang="it-IT" dirty="0" err="1"/>
              <a:t>Intensities</a:t>
            </a:r>
            <a:endParaRPr lang="en-US" dirty="0"/>
          </a:p>
        </p:txBody>
      </p:sp>
    </p:spTree>
    <p:extLst>
      <p:ext uri="{BB962C8B-B14F-4D97-AF65-F5344CB8AC3E}">
        <p14:creationId xmlns:p14="http://schemas.microsoft.com/office/powerpoint/2010/main" val="2762235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9EC47F-B61E-4179-A995-66090B2970F8}"/>
              </a:ext>
            </a:extLst>
          </p:cNvPr>
          <p:cNvSpPr>
            <a:spLocks noGrp="1"/>
          </p:cNvSpPr>
          <p:nvPr>
            <p:ph type="title"/>
          </p:nvPr>
        </p:nvSpPr>
        <p:spPr/>
        <p:txBody>
          <a:bodyPr>
            <a:normAutofit fontScale="90000"/>
          </a:bodyPr>
          <a:lstStyle/>
          <a:p>
            <a:r>
              <a:rPr lang="it-IT" dirty="0"/>
              <a:t>PSF-R in short</a:t>
            </a:r>
            <a:endParaRPr lang="en-US" dirty="0"/>
          </a:p>
        </p:txBody>
      </p:sp>
      <p:sp>
        <p:nvSpPr>
          <p:cNvPr id="3" name="Segnaposto testo 2">
            <a:extLst>
              <a:ext uri="{FF2B5EF4-FFF2-40B4-BE49-F238E27FC236}">
                <a16:creationId xmlns:a16="http://schemas.microsoft.com/office/drawing/2014/main" id="{4AB157E5-0D9A-4D0A-ABF7-7C0970CC2AFE}"/>
              </a:ext>
            </a:extLst>
          </p:cNvPr>
          <p:cNvSpPr>
            <a:spLocks noGrp="1"/>
          </p:cNvSpPr>
          <p:nvPr>
            <p:ph type="body" idx="1"/>
          </p:nvPr>
        </p:nvSpPr>
        <p:spPr>
          <a:xfrm>
            <a:off x="203982" y="886265"/>
            <a:ext cx="3832997" cy="4136450"/>
          </a:xfrm>
        </p:spPr>
        <p:txBody>
          <a:bodyPr>
            <a:normAutofit fontScale="70000" lnSpcReduction="20000"/>
          </a:bodyPr>
          <a:lstStyle/>
          <a:p>
            <a:pPr marL="0" lvl="0" indent="0" algn="l" rtl="0">
              <a:spcBef>
                <a:spcPts val="1200"/>
              </a:spcBef>
              <a:spcAft>
                <a:spcPts val="0"/>
              </a:spcAft>
              <a:buNone/>
            </a:pPr>
            <a:r>
              <a:rPr lang="en-US" dirty="0"/>
              <a:t>It uses the AO loop information registered simultaneously with the science frame.</a:t>
            </a:r>
          </a:p>
          <a:p>
            <a:pPr marL="0" lvl="0" indent="0" algn="l" rtl="0">
              <a:spcBef>
                <a:spcPts val="1200"/>
              </a:spcBef>
              <a:spcAft>
                <a:spcPts val="0"/>
              </a:spcAft>
              <a:buNone/>
            </a:pPr>
            <a:r>
              <a:rPr lang="en-US" dirty="0"/>
              <a:t>It fits turbulence and noise models on the AO data.</a:t>
            </a:r>
          </a:p>
          <a:p>
            <a:pPr marL="0" lvl="0" indent="0" algn="l" rtl="0">
              <a:spcBef>
                <a:spcPts val="1200"/>
              </a:spcBef>
              <a:spcAft>
                <a:spcPts val="0"/>
              </a:spcAft>
              <a:buNone/>
            </a:pPr>
            <a:r>
              <a:rPr lang="en-US" dirty="0"/>
              <a:t>It applies instrumental look up table from calibration</a:t>
            </a:r>
          </a:p>
          <a:p>
            <a:pPr marL="0" lvl="0" indent="0" algn="l" rtl="0">
              <a:spcBef>
                <a:spcPts val="1200"/>
              </a:spcBef>
              <a:spcAft>
                <a:spcPts val="0"/>
              </a:spcAft>
              <a:buNone/>
            </a:pPr>
            <a:r>
              <a:rPr lang="en-US" dirty="0"/>
              <a:t>It applies corrections for specific observing conditions.</a:t>
            </a:r>
          </a:p>
          <a:p>
            <a:pPr marL="0" lvl="0" indent="0" algn="l" rtl="0">
              <a:spcBef>
                <a:spcPts val="1200"/>
              </a:spcBef>
              <a:spcAft>
                <a:spcPts val="0"/>
              </a:spcAft>
              <a:buNone/>
            </a:pPr>
            <a:r>
              <a:rPr lang="en-US" dirty="0"/>
              <a:t>The idea is that each WFS slopes iteration allows computing instantaneous WF, also adding additional contributions. </a:t>
            </a:r>
          </a:p>
          <a:p>
            <a:pPr marL="0" lvl="0" indent="0" algn="l" rtl="0">
              <a:spcBef>
                <a:spcPts val="1200"/>
              </a:spcBef>
              <a:spcAft>
                <a:spcPts val="0"/>
              </a:spcAft>
              <a:buNone/>
            </a:pPr>
            <a:r>
              <a:rPr lang="en-US" dirty="0"/>
              <a:t>For each WF we can compute the instantaneous PSF considering the pupil mask.</a:t>
            </a:r>
          </a:p>
          <a:p>
            <a:pPr marL="0" lvl="0" indent="0" algn="l" rtl="0">
              <a:spcBef>
                <a:spcPts val="1200"/>
              </a:spcBef>
              <a:spcAft>
                <a:spcPts val="0"/>
              </a:spcAft>
              <a:buNone/>
            </a:pPr>
            <a:r>
              <a:rPr lang="en-US" dirty="0"/>
              <a:t>In the following, I take as reference the case of SOUL at LBT</a:t>
            </a:r>
          </a:p>
          <a:p>
            <a:endParaRPr lang="en-US" dirty="0"/>
          </a:p>
        </p:txBody>
      </p:sp>
      <p:sp>
        <p:nvSpPr>
          <p:cNvPr id="4" name="CasellaDiTesto 3">
            <a:extLst>
              <a:ext uri="{FF2B5EF4-FFF2-40B4-BE49-F238E27FC236}">
                <a16:creationId xmlns:a16="http://schemas.microsoft.com/office/drawing/2014/main" id="{C52C6ECC-9F67-4055-948A-B5CB4F3C7D60}"/>
              </a:ext>
            </a:extLst>
          </p:cNvPr>
          <p:cNvSpPr txBox="1"/>
          <p:nvPr/>
        </p:nvSpPr>
        <p:spPr>
          <a:xfrm>
            <a:off x="4106238" y="1367828"/>
            <a:ext cx="1201822" cy="307777"/>
          </a:xfrm>
          <a:prstGeom prst="rect">
            <a:avLst/>
          </a:prstGeom>
          <a:solidFill>
            <a:schemeClr val="accent4">
              <a:lumMod val="40000"/>
              <a:lumOff val="60000"/>
            </a:schemeClr>
          </a:solidFill>
        </p:spPr>
        <p:txBody>
          <a:bodyPr wrap="square" rtlCol="0">
            <a:spAutoFit/>
          </a:bodyPr>
          <a:lstStyle/>
          <a:p>
            <a:pPr algn="ctr"/>
            <a:r>
              <a:rPr lang="it-IT" dirty="0">
                <a:solidFill>
                  <a:srgbClr val="FF0000"/>
                </a:solidFill>
                <a:latin typeface="Open Sans" panose="020B0606030504020204" pitchFamily="34" charset="0"/>
                <a:ea typeface="Open Sans" panose="020B0606030504020204" pitchFamily="34" charset="0"/>
                <a:cs typeface="Open Sans" panose="020B0606030504020204" pitchFamily="34" charset="0"/>
              </a:rPr>
              <a:t>WFS </a:t>
            </a:r>
            <a:r>
              <a:rPr lang="it-IT"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Slopes</a:t>
            </a:r>
            <a:endParaRPr lang="it-IT"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CasellaDiTesto 4">
            <a:extLst>
              <a:ext uri="{FF2B5EF4-FFF2-40B4-BE49-F238E27FC236}">
                <a16:creationId xmlns:a16="http://schemas.microsoft.com/office/drawing/2014/main" id="{B40C6EF2-2A73-48E1-839F-45AC44CBAC18}"/>
              </a:ext>
            </a:extLst>
          </p:cNvPr>
          <p:cNvSpPr txBox="1"/>
          <p:nvPr/>
        </p:nvSpPr>
        <p:spPr>
          <a:xfrm>
            <a:off x="3882503" y="2417861"/>
            <a:ext cx="1649293" cy="307777"/>
          </a:xfrm>
          <a:prstGeom prst="rect">
            <a:avLst/>
          </a:prstGeom>
          <a:solidFill>
            <a:schemeClr val="accent6">
              <a:lumMod val="20000"/>
              <a:lumOff val="80000"/>
            </a:schemeClr>
          </a:solidFill>
        </p:spPr>
        <p:txBody>
          <a:bodyPr wrap="square" rtlCol="0">
            <a:spAutoFit/>
          </a:bodyPr>
          <a:lstStyle/>
          <a:p>
            <a:pPr algn="ctr"/>
            <a:r>
              <a:rPr lang="it-IT"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Calibrated</a:t>
            </a:r>
            <a:r>
              <a:rPr lang="it-IT"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NCPA</a:t>
            </a:r>
          </a:p>
        </p:txBody>
      </p:sp>
      <p:sp>
        <p:nvSpPr>
          <p:cNvPr id="6" name="CasellaDiTesto 5">
            <a:extLst>
              <a:ext uri="{FF2B5EF4-FFF2-40B4-BE49-F238E27FC236}">
                <a16:creationId xmlns:a16="http://schemas.microsoft.com/office/drawing/2014/main" id="{6947E85B-6668-4BC7-9B07-EBB55D467F78}"/>
              </a:ext>
            </a:extLst>
          </p:cNvPr>
          <p:cNvSpPr txBox="1"/>
          <p:nvPr/>
        </p:nvSpPr>
        <p:spPr>
          <a:xfrm>
            <a:off x="5484323" y="1382887"/>
            <a:ext cx="1649293" cy="307777"/>
          </a:xfrm>
          <a:prstGeom prst="rect">
            <a:avLst/>
          </a:prstGeom>
          <a:solidFill>
            <a:schemeClr val="accent4">
              <a:lumMod val="40000"/>
              <a:lumOff val="60000"/>
            </a:schemeClr>
          </a:solidFill>
        </p:spPr>
        <p:txBody>
          <a:bodyPr wrap="square" rtlCol="0">
            <a:spAutoFit/>
          </a:bodyPr>
          <a:lstStyle/>
          <a:p>
            <a:pPr algn="ctr"/>
            <a:r>
              <a:rPr lang="it-IT" dirty="0">
                <a:solidFill>
                  <a:srgbClr val="FF0000"/>
                </a:solidFill>
                <a:latin typeface="Open Sans" panose="020B0606030504020204" pitchFamily="34" charset="0"/>
                <a:ea typeface="Open Sans" panose="020B0606030504020204" pitchFamily="34" charset="0"/>
                <a:cs typeface="Open Sans" panose="020B0606030504020204" pitchFamily="34" charset="0"/>
              </a:rPr>
              <a:t>DM </a:t>
            </a:r>
            <a:r>
              <a:rPr lang="it-IT"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commands</a:t>
            </a:r>
            <a:endParaRPr lang="it-IT"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CasellaDiTesto 6">
            <a:extLst>
              <a:ext uri="{FF2B5EF4-FFF2-40B4-BE49-F238E27FC236}">
                <a16:creationId xmlns:a16="http://schemas.microsoft.com/office/drawing/2014/main" id="{7690E6A9-4E93-4195-A9ED-F770C723D137}"/>
              </a:ext>
            </a:extLst>
          </p:cNvPr>
          <p:cNvSpPr txBox="1"/>
          <p:nvPr/>
        </p:nvSpPr>
        <p:spPr>
          <a:xfrm>
            <a:off x="3924657" y="3075742"/>
            <a:ext cx="1013753" cy="307777"/>
          </a:xfrm>
          <a:prstGeom prst="rect">
            <a:avLst/>
          </a:prstGeom>
          <a:solidFill>
            <a:schemeClr val="accent1">
              <a:lumMod val="20000"/>
              <a:lumOff val="80000"/>
            </a:schemeClr>
          </a:solidFill>
        </p:spPr>
        <p:txBody>
          <a:bodyPr wrap="square" rtlCol="0">
            <a:spAutoFit/>
          </a:bodyPr>
          <a:lstStyle/>
          <a:p>
            <a:pPr algn="ctr"/>
            <a:r>
              <a:rPr lang="it-IT"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Airmass</a:t>
            </a:r>
            <a:endParaRPr lang="it-IT"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CasellaDiTesto 7">
            <a:extLst>
              <a:ext uri="{FF2B5EF4-FFF2-40B4-BE49-F238E27FC236}">
                <a16:creationId xmlns:a16="http://schemas.microsoft.com/office/drawing/2014/main" id="{55D7B5E9-5C54-4FBE-A045-5DD5FD0F2F80}"/>
              </a:ext>
            </a:extLst>
          </p:cNvPr>
          <p:cNvSpPr txBox="1"/>
          <p:nvPr/>
        </p:nvSpPr>
        <p:spPr>
          <a:xfrm>
            <a:off x="5072521" y="3075741"/>
            <a:ext cx="1558500" cy="307777"/>
          </a:xfrm>
          <a:prstGeom prst="rect">
            <a:avLst/>
          </a:prstGeom>
          <a:solidFill>
            <a:schemeClr val="accent1">
              <a:lumMod val="20000"/>
              <a:lumOff val="80000"/>
            </a:schemeClr>
          </a:solidFill>
        </p:spPr>
        <p:txBody>
          <a:bodyPr wrap="square" rtlCol="0">
            <a:spAutoFit/>
          </a:bodyPr>
          <a:lstStyle/>
          <a:p>
            <a:pPr algn="ctr"/>
            <a:r>
              <a:rPr lang="it-IT"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Derotator</a:t>
            </a:r>
            <a:r>
              <a:rPr lang="it-IT"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angle</a:t>
            </a:r>
          </a:p>
        </p:txBody>
      </p:sp>
      <p:sp>
        <p:nvSpPr>
          <p:cNvPr id="9" name="CasellaDiTesto 8">
            <a:extLst>
              <a:ext uri="{FF2B5EF4-FFF2-40B4-BE49-F238E27FC236}">
                <a16:creationId xmlns:a16="http://schemas.microsoft.com/office/drawing/2014/main" id="{AA0FF157-67B1-4389-963F-78069611E240}"/>
              </a:ext>
            </a:extLst>
          </p:cNvPr>
          <p:cNvSpPr txBox="1"/>
          <p:nvPr/>
        </p:nvSpPr>
        <p:spPr>
          <a:xfrm>
            <a:off x="6722981" y="3074034"/>
            <a:ext cx="1558500" cy="307777"/>
          </a:xfrm>
          <a:prstGeom prst="rect">
            <a:avLst/>
          </a:prstGeom>
          <a:solidFill>
            <a:schemeClr val="accent1">
              <a:lumMod val="20000"/>
              <a:lumOff val="80000"/>
            </a:schemeClr>
          </a:solidFill>
        </p:spPr>
        <p:txBody>
          <a:bodyPr wrap="square" rtlCol="0">
            <a:spAutoFit/>
          </a:bodyPr>
          <a:lstStyle/>
          <a:p>
            <a:pPr algn="ctr"/>
            <a:r>
              <a:rPr lang="it-IT"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Parallactic</a:t>
            </a:r>
            <a:r>
              <a:rPr lang="it-IT"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Angle</a:t>
            </a:r>
          </a:p>
        </p:txBody>
      </p:sp>
      <p:sp>
        <p:nvSpPr>
          <p:cNvPr id="10" name="CasellaDiTesto 9">
            <a:extLst>
              <a:ext uri="{FF2B5EF4-FFF2-40B4-BE49-F238E27FC236}">
                <a16:creationId xmlns:a16="http://schemas.microsoft.com/office/drawing/2014/main" id="{EC12CB21-EFDB-43E7-8C51-A1FB20C6574D}"/>
              </a:ext>
            </a:extLst>
          </p:cNvPr>
          <p:cNvSpPr txBox="1"/>
          <p:nvPr/>
        </p:nvSpPr>
        <p:spPr>
          <a:xfrm>
            <a:off x="4707149" y="3452835"/>
            <a:ext cx="1359668" cy="307777"/>
          </a:xfrm>
          <a:prstGeom prst="rect">
            <a:avLst/>
          </a:prstGeom>
          <a:solidFill>
            <a:schemeClr val="accent1">
              <a:lumMod val="20000"/>
              <a:lumOff val="80000"/>
            </a:schemeClr>
          </a:solidFill>
        </p:spPr>
        <p:txBody>
          <a:bodyPr wrap="square" rtlCol="0">
            <a:spAutoFit/>
          </a:bodyPr>
          <a:lstStyle/>
          <a:p>
            <a:pPr algn="ctr"/>
            <a:r>
              <a:rPr lang="it-IT"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Filter </a:t>
            </a:r>
            <a:r>
              <a:rPr lang="it-IT"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Width</a:t>
            </a:r>
            <a:endParaRPr lang="it-IT"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CasellaDiTesto 10">
            <a:extLst>
              <a:ext uri="{FF2B5EF4-FFF2-40B4-BE49-F238E27FC236}">
                <a16:creationId xmlns:a16="http://schemas.microsoft.com/office/drawing/2014/main" id="{32800B39-2616-4105-A112-0E99512CFBD7}"/>
              </a:ext>
            </a:extLst>
          </p:cNvPr>
          <p:cNvSpPr txBox="1"/>
          <p:nvPr/>
        </p:nvSpPr>
        <p:spPr>
          <a:xfrm>
            <a:off x="7225574" y="1382887"/>
            <a:ext cx="1778996" cy="307777"/>
          </a:xfrm>
          <a:prstGeom prst="rect">
            <a:avLst/>
          </a:prstGeom>
          <a:solidFill>
            <a:schemeClr val="accent4">
              <a:lumMod val="40000"/>
              <a:lumOff val="60000"/>
            </a:schemeClr>
          </a:solidFill>
        </p:spPr>
        <p:txBody>
          <a:bodyPr wrap="square" rtlCol="0">
            <a:spAutoFit/>
          </a:bodyPr>
          <a:lstStyle/>
          <a:p>
            <a:pPr algn="ctr"/>
            <a:r>
              <a:rPr lang="it-IT" dirty="0">
                <a:solidFill>
                  <a:srgbClr val="FF0000"/>
                </a:solidFill>
                <a:latin typeface="Open Sans" panose="020B0606030504020204" pitchFamily="34" charset="0"/>
                <a:ea typeface="Open Sans" panose="020B0606030504020204" pitchFamily="34" charset="0"/>
                <a:cs typeface="Open Sans" panose="020B0606030504020204" pitchFamily="34" charset="0"/>
              </a:rPr>
              <a:t>Loop Control Gains</a:t>
            </a:r>
          </a:p>
        </p:txBody>
      </p:sp>
      <p:sp>
        <p:nvSpPr>
          <p:cNvPr id="12" name="CasellaDiTesto 11">
            <a:extLst>
              <a:ext uri="{FF2B5EF4-FFF2-40B4-BE49-F238E27FC236}">
                <a16:creationId xmlns:a16="http://schemas.microsoft.com/office/drawing/2014/main" id="{F698BD09-CF89-4290-BDEE-59CBE5C87B4C}"/>
              </a:ext>
            </a:extLst>
          </p:cNvPr>
          <p:cNvSpPr txBox="1"/>
          <p:nvPr/>
        </p:nvSpPr>
        <p:spPr>
          <a:xfrm>
            <a:off x="5669151" y="2417861"/>
            <a:ext cx="2107659" cy="307777"/>
          </a:xfrm>
          <a:prstGeom prst="rect">
            <a:avLst/>
          </a:prstGeom>
          <a:solidFill>
            <a:schemeClr val="accent6">
              <a:lumMod val="20000"/>
              <a:lumOff val="80000"/>
            </a:schemeClr>
          </a:solidFill>
        </p:spPr>
        <p:txBody>
          <a:bodyPr wrap="square" rtlCol="0">
            <a:spAutoFit/>
          </a:bodyPr>
          <a:lstStyle/>
          <a:p>
            <a:pPr algn="ctr"/>
            <a:r>
              <a:rPr lang="it-IT"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Control Matrix</a:t>
            </a:r>
          </a:p>
        </p:txBody>
      </p:sp>
      <p:sp>
        <p:nvSpPr>
          <p:cNvPr id="13" name="CasellaDiTesto 12">
            <a:extLst>
              <a:ext uri="{FF2B5EF4-FFF2-40B4-BE49-F238E27FC236}">
                <a16:creationId xmlns:a16="http://schemas.microsoft.com/office/drawing/2014/main" id="{BF53D0CE-3A8A-4328-9A6B-27004A61093A}"/>
              </a:ext>
            </a:extLst>
          </p:cNvPr>
          <p:cNvSpPr txBox="1"/>
          <p:nvPr/>
        </p:nvSpPr>
        <p:spPr>
          <a:xfrm>
            <a:off x="6631021" y="2696940"/>
            <a:ext cx="2107659" cy="307777"/>
          </a:xfrm>
          <a:prstGeom prst="rect">
            <a:avLst/>
          </a:prstGeom>
          <a:solidFill>
            <a:schemeClr val="accent6">
              <a:lumMod val="20000"/>
              <a:lumOff val="80000"/>
            </a:schemeClr>
          </a:solidFill>
        </p:spPr>
        <p:txBody>
          <a:bodyPr wrap="square" rtlCol="0">
            <a:spAutoFit/>
          </a:bodyPr>
          <a:lstStyle/>
          <a:p>
            <a:pPr algn="ctr"/>
            <a:r>
              <a:rPr lang="it-IT"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Interaction Matrix</a:t>
            </a:r>
          </a:p>
        </p:txBody>
      </p:sp>
      <p:sp>
        <p:nvSpPr>
          <p:cNvPr id="14" name="CasellaDiTesto 13">
            <a:extLst>
              <a:ext uri="{FF2B5EF4-FFF2-40B4-BE49-F238E27FC236}">
                <a16:creationId xmlns:a16="http://schemas.microsoft.com/office/drawing/2014/main" id="{62615597-AE37-4B9B-9CD8-F53280B27EE9}"/>
              </a:ext>
            </a:extLst>
          </p:cNvPr>
          <p:cNvSpPr txBox="1"/>
          <p:nvPr/>
        </p:nvSpPr>
        <p:spPr>
          <a:xfrm>
            <a:off x="4421901" y="1900373"/>
            <a:ext cx="1162910" cy="307777"/>
          </a:xfrm>
          <a:prstGeom prst="rect">
            <a:avLst/>
          </a:prstGeom>
          <a:solidFill>
            <a:schemeClr val="accent5">
              <a:lumMod val="20000"/>
              <a:lumOff val="80000"/>
            </a:schemeClr>
          </a:solidFill>
        </p:spPr>
        <p:txBody>
          <a:bodyPr wrap="square" rtlCol="0">
            <a:spAutoFit/>
          </a:bodyPr>
          <a:lstStyle/>
          <a:p>
            <a:pPr algn="ctr"/>
            <a:r>
              <a:rPr lang="it-IT"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Seeing </a:t>
            </a:r>
          </a:p>
        </p:txBody>
      </p:sp>
      <p:sp>
        <p:nvSpPr>
          <p:cNvPr id="15" name="CasellaDiTesto 14">
            <a:extLst>
              <a:ext uri="{FF2B5EF4-FFF2-40B4-BE49-F238E27FC236}">
                <a16:creationId xmlns:a16="http://schemas.microsoft.com/office/drawing/2014/main" id="{C1E2B47F-32B4-4FEC-AB28-93F8B8DFA25E}"/>
              </a:ext>
            </a:extLst>
          </p:cNvPr>
          <p:cNvSpPr txBox="1"/>
          <p:nvPr/>
        </p:nvSpPr>
        <p:spPr>
          <a:xfrm>
            <a:off x="5969733" y="1900373"/>
            <a:ext cx="734894" cy="307777"/>
          </a:xfrm>
          <a:prstGeom prst="rect">
            <a:avLst/>
          </a:prstGeom>
          <a:solidFill>
            <a:schemeClr val="accent5">
              <a:lumMod val="20000"/>
              <a:lumOff val="80000"/>
            </a:schemeClr>
          </a:solidFill>
        </p:spPr>
        <p:txBody>
          <a:bodyPr wrap="square" rtlCol="0">
            <a:spAutoFit/>
          </a:bodyPr>
          <a:lstStyle/>
          <a:p>
            <a:pPr algn="ctr"/>
            <a:r>
              <a:rPr lang="it-IT" dirty="0" err="1">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Noise</a:t>
            </a:r>
            <a:endParaRPr lang="it-IT"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CasellaDiTesto 15">
            <a:extLst>
              <a:ext uri="{FF2B5EF4-FFF2-40B4-BE49-F238E27FC236}">
                <a16:creationId xmlns:a16="http://schemas.microsoft.com/office/drawing/2014/main" id="{1DCF457C-0F93-4234-9F81-1FB2E25D067B}"/>
              </a:ext>
            </a:extLst>
          </p:cNvPr>
          <p:cNvSpPr txBox="1"/>
          <p:nvPr/>
        </p:nvSpPr>
        <p:spPr>
          <a:xfrm>
            <a:off x="6798852" y="1900372"/>
            <a:ext cx="1703122" cy="307777"/>
          </a:xfrm>
          <a:prstGeom prst="rect">
            <a:avLst/>
          </a:prstGeom>
          <a:solidFill>
            <a:schemeClr val="accent5">
              <a:lumMod val="20000"/>
              <a:lumOff val="80000"/>
            </a:schemeClr>
          </a:solidFill>
        </p:spPr>
        <p:txBody>
          <a:bodyPr wrap="square" rtlCol="0">
            <a:spAutoFit/>
          </a:bodyPr>
          <a:lstStyle/>
          <a:p>
            <a:pPr algn="ctr"/>
            <a:r>
              <a:rPr lang="it-IT"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Optical Loop Gain</a:t>
            </a:r>
          </a:p>
        </p:txBody>
      </p:sp>
      <p:sp>
        <p:nvSpPr>
          <p:cNvPr id="17" name="CasellaDiTesto 16">
            <a:extLst>
              <a:ext uri="{FF2B5EF4-FFF2-40B4-BE49-F238E27FC236}">
                <a16:creationId xmlns:a16="http://schemas.microsoft.com/office/drawing/2014/main" id="{63372B8D-7CF5-4C5C-9B65-6A4B349131B6}"/>
              </a:ext>
            </a:extLst>
          </p:cNvPr>
          <p:cNvSpPr txBox="1"/>
          <p:nvPr/>
        </p:nvSpPr>
        <p:spPr>
          <a:xfrm>
            <a:off x="3725694" y="2725638"/>
            <a:ext cx="2708115" cy="307777"/>
          </a:xfrm>
          <a:prstGeom prst="rect">
            <a:avLst/>
          </a:prstGeom>
          <a:solidFill>
            <a:schemeClr val="accent6">
              <a:lumMod val="20000"/>
              <a:lumOff val="80000"/>
            </a:schemeClr>
          </a:solidFill>
        </p:spPr>
        <p:txBody>
          <a:bodyPr wrap="square" rtlCol="0">
            <a:spAutoFit/>
          </a:bodyPr>
          <a:lstStyle/>
          <a:p>
            <a:pPr algn="ctr"/>
            <a:r>
              <a:rPr lang="it-IT"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IF-</a:t>
            </a:r>
            <a:r>
              <a:rPr lang="it-IT"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measured</a:t>
            </a:r>
            <a:r>
              <a:rPr lang="it-IT"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DM </a:t>
            </a:r>
            <a:r>
              <a:rPr lang="it-IT"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modal</a:t>
            </a:r>
            <a:r>
              <a:rPr lang="it-IT"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base</a:t>
            </a:r>
          </a:p>
        </p:txBody>
      </p:sp>
      <p:sp>
        <p:nvSpPr>
          <p:cNvPr id="18" name="CasellaDiTesto 17">
            <a:extLst>
              <a:ext uri="{FF2B5EF4-FFF2-40B4-BE49-F238E27FC236}">
                <a16:creationId xmlns:a16="http://schemas.microsoft.com/office/drawing/2014/main" id="{FD78B4FB-F77E-4A5E-8341-83525C504BCB}"/>
              </a:ext>
            </a:extLst>
          </p:cNvPr>
          <p:cNvSpPr txBox="1"/>
          <p:nvPr/>
        </p:nvSpPr>
        <p:spPr>
          <a:xfrm>
            <a:off x="4031302" y="4579745"/>
            <a:ext cx="4908716" cy="323165"/>
          </a:xfrm>
          <a:prstGeom prst="rect">
            <a:avLst/>
          </a:prstGeom>
          <a:solidFill>
            <a:schemeClr val="tx2"/>
          </a:solidFill>
        </p:spPr>
        <p:txBody>
          <a:bodyPr wrap="none" rtlCol="0">
            <a:spAutoFit/>
          </a:bodyPr>
          <a:lstStyle/>
          <a:p>
            <a:r>
              <a:rPr lang="it-IT" sz="1500" dirty="0">
                <a:latin typeface="Open Sans" panose="020B0606030504020204" pitchFamily="34" charset="0"/>
                <a:ea typeface="Open Sans" panose="020B0606030504020204" pitchFamily="34" charset="0"/>
                <a:cs typeface="Open Sans" panose="020B0606030504020204" pitchFamily="34" charset="0"/>
              </a:rPr>
              <a:t>SCAO </a:t>
            </a:r>
            <a:r>
              <a:rPr lang="it-IT" sz="1500" dirty="0" err="1">
                <a:latin typeface="Open Sans" panose="020B0606030504020204" pitchFamily="34" charset="0"/>
                <a:ea typeface="Open Sans" panose="020B0606030504020204" pitchFamily="34" charset="0"/>
                <a:cs typeface="Open Sans" panose="020B0606030504020204" pitchFamily="34" charset="0"/>
              </a:rPr>
              <a:t>Example</a:t>
            </a:r>
            <a:r>
              <a:rPr lang="it-IT" sz="1500" dirty="0">
                <a:latin typeface="Open Sans" panose="020B0606030504020204" pitchFamily="34" charset="0"/>
                <a:ea typeface="Open Sans" panose="020B0606030504020204" pitchFamily="34" charset="0"/>
                <a:cs typeface="Open Sans" panose="020B0606030504020204" pitchFamily="34" charset="0"/>
              </a:rPr>
              <a:t>: CAMERA AND WFS </a:t>
            </a:r>
            <a:r>
              <a:rPr lang="it-IT" sz="1500" dirty="0" err="1">
                <a:latin typeface="Open Sans" panose="020B0606030504020204" pitchFamily="34" charset="0"/>
                <a:ea typeface="Open Sans" panose="020B0606030504020204" pitchFamily="34" charset="0"/>
                <a:cs typeface="Open Sans" panose="020B0606030504020204" pitchFamily="34" charset="0"/>
              </a:rPr>
              <a:t>see</a:t>
            </a:r>
            <a:r>
              <a:rPr lang="it-IT" sz="1500" dirty="0">
                <a:latin typeface="Open Sans" panose="020B0606030504020204" pitchFamily="34" charset="0"/>
                <a:ea typeface="Open Sans" panose="020B0606030504020204" pitchFamily="34" charset="0"/>
                <a:cs typeface="Open Sans" panose="020B0606030504020204" pitchFamily="34" charset="0"/>
              </a:rPr>
              <a:t> the </a:t>
            </a:r>
            <a:r>
              <a:rPr lang="it-IT" sz="1500" dirty="0" err="1">
                <a:latin typeface="Open Sans" panose="020B0606030504020204" pitchFamily="34" charset="0"/>
                <a:ea typeface="Open Sans" panose="020B0606030504020204" pitchFamily="34" charset="0"/>
                <a:cs typeface="Open Sans" panose="020B0606030504020204" pitchFamily="34" charset="0"/>
              </a:rPr>
              <a:t>same</a:t>
            </a:r>
            <a:r>
              <a:rPr lang="it-IT" sz="1500" dirty="0">
                <a:latin typeface="Open Sans" panose="020B0606030504020204" pitchFamily="34" charset="0"/>
                <a:ea typeface="Open Sans" panose="020B0606030504020204" pitchFamily="34" charset="0"/>
                <a:cs typeface="Open Sans" panose="020B0606030504020204" pitchFamily="34" charset="0"/>
              </a:rPr>
              <a:t> WF</a:t>
            </a:r>
            <a:endParaRPr lang="en-US" sz="15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3813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36389B-3F7D-4A9E-8BE5-7F6F169BF2DF}"/>
              </a:ext>
            </a:extLst>
          </p:cNvPr>
          <p:cNvSpPr>
            <a:spLocks noGrp="1"/>
          </p:cNvSpPr>
          <p:nvPr>
            <p:ph type="title"/>
          </p:nvPr>
        </p:nvSpPr>
        <p:spPr/>
        <p:txBody>
          <a:bodyPr>
            <a:normAutofit fontScale="90000"/>
          </a:bodyPr>
          <a:lstStyle/>
          <a:p>
            <a:r>
              <a:rPr lang="it-IT" dirty="0">
                <a:latin typeface="Open Sans" panose="020B0606030504020204" pitchFamily="34" charset="0"/>
                <a:ea typeface="Open Sans" panose="020B0606030504020204" pitchFamily="34" charset="0"/>
                <a:cs typeface="Open Sans" panose="020B0606030504020204" pitchFamily="34" charset="0"/>
              </a:rPr>
              <a:t>WF </a:t>
            </a:r>
            <a:r>
              <a:rPr lang="it-IT" dirty="0" err="1">
                <a:latin typeface="Open Sans" panose="020B0606030504020204" pitchFamily="34" charset="0"/>
                <a:ea typeface="Open Sans" panose="020B0606030504020204" pitchFamily="34" charset="0"/>
                <a:cs typeface="Open Sans" panose="020B0606030504020204" pitchFamily="34" charset="0"/>
              </a:rPr>
              <a:t>modal</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description</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egnaposto testo 2">
            <a:extLst>
              <a:ext uri="{FF2B5EF4-FFF2-40B4-BE49-F238E27FC236}">
                <a16:creationId xmlns:a16="http://schemas.microsoft.com/office/drawing/2014/main" id="{07ED1600-F53F-47E0-9381-E66FAC9C29A7}"/>
              </a:ext>
            </a:extLst>
          </p:cNvPr>
          <p:cNvSpPr>
            <a:spLocks noGrp="1"/>
          </p:cNvSpPr>
          <p:nvPr>
            <p:ph type="body" idx="1"/>
          </p:nvPr>
        </p:nvSpPr>
        <p:spPr>
          <a:xfrm>
            <a:off x="311700" y="1152475"/>
            <a:ext cx="8093746" cy="2061993"/>
          </a:xfrm>
        </p:spPr>
        <p:txBody>
          <a:bodyPr>
            <a:normAutofit lnSpcReduction="10000"/>
          </a:bodyPr>
          <a:lstStyle/>
          <a:p>
            <a:pPr marL="114300" indent="0">
              <a:buNone/>
            </a:pPr>
            <a:r>
              <a:rPr lang="it-IT" dirty="0" err="1">
                <a:latin typeface="Open Sans" panose="020B0606030504020204" pitchFamily="34" charset="0"/>
                <a:ea typeface="Open Sans" panose="020B0606030504020204" pitchFamily="34" charset="0"/>
                <a:cs typeface="Open Sans" panose="020B0606030504020204" pitchFamily="34" charset="0"/>
              </a:rPr>
              <a:t>Regardless</a:t>
            </a:r>
            <a:r>
              <a:rPr lang="it-IT" dirty="0">
                <a:latin typeface="Open Sans" panose="020B0606030504020204" pitchFamily="34" charset="0"/>
                <a:ea typeface="Open Sans" panose="020B0606030504020204" pitchFamily="34" charset="0"/>
                <a:cs typeface="Open Sans" panose="020B0606030504020204" pitchFamily="34" charset="0"/>
              </a:rPr>
              <a:t> the </a:t>
            </a:r>
            <a:r>
              <a:rPr lang="it-IT" dirty="0" err="1">
                <a:latin typeface="Open Sans" panose="020B0606030504020204" pitchFamily="34" charset="0"/>
                <a:ea typeface="Open Sans" panose="020B0606030504020204" pitchFamily="34" charset="0"/>
                <a:cs typeface="Open Sans" panose="020B0606030504020204" pitchFamily="34" charset="0"/>
              </a:rPr>
              <a:t>origin</a:t>
            </a:r>
            <a:r>
              <a:rPr lang="it-IT" dirty="0">
                <a:latin typeface="Open Sans" panose="020B0606030504020204" pitchFamily="34" charset="0"/>
                <a:ea typeface="Open Sans" panose="020B0606030504020204" pitchFamily="34" charset="0"/>
                <a:cs typeface="Open Sans" panose="020B0606030504020204" pitchFamily="34" charset="0"/>
              </a:rPr>
              <a:t> of the WF </a:t>
            </a:r>
            <a:r>
              <a:rPr lang="it-IT" dirty="0" err="1">
                <a:latin typeface="Open Sans" panose="020B0606030504020204" pitchFamily="34" charset="0"/>
                <a:ea typeface="Open Sans" panose="020B0606030504020204" pitchFamily="34" charset="0"/>
                <a:cs typeface="Open Sans" panose="020B0606030504020204" pitchFamily="34" charset="0"/>
              </a:rPr>
              <a:t>residuals</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all</a:t>
            </a:r>
            <a:r>
              <a:rPr lang="it-IT" dirty="0">
                <a:latin typeface="Open Sans" panose="020B0606030504020204" pitchFamily="34" charset="0"/>
                <a:ea typeface="Open Sans" panose="020B0606030504020204" pitchFamily="34" charset="0"/>
                <a:cs typeface="Open Sans" panose="020B0606030504020204" pitchFamily="34" charset="0"/>
              </a:rPr>
              <a:t> the </a:t>
            </a:r>
            <a:r>
              <a:rPr lang="it-IT" dirty="0" err="1">
                <a:latin typeface="Open Sans" panose="020B0606030504020204" pitchFamily="34" charset="0"/>
                <a:ea typeface="Open Sans" panose="020B0606030504020204" pitchFamily="34" charset="0"/>
                <a:cs typeface="Open Sans" panose="020B0606030504020204" pitchFamily="34" charset="0"/>
              </a:rPr>
              <a:t>WFs</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we</a:t>
            </a:r>
            <a:r>
              <a:rPr lang="it-IT" dirty="0">
                <a:latin typeface="Open Sans" panose="020B0606030504020204" pitchFamily="34" charset="0"/>
                <a:ea typeface="Open Sans" panose="020B0606030504020204" pitchFamily="34" charset="0"/>
                <a:cs typeface="Open Sans" panose="020B0606030504020204" pitchFamily="34" charset="0"/>
              </a:rPr>
              <a:t> use are </a:t>
            </a:r>
            <a:r>
              <a:rPr lang="it-IT" dirty="0" err="1">
                <a:latin typeface="Open Sans" panose="020B0606030504020204" pitchFamily="34" charset="0"/>
                <a:ea typeface="Open Sans" panose="020B0606030504020204" pitchFamily="34" charset="0"/>
                <a:cs typeface="Open Sans" panose="020B0606030504020204" pitchFamily="34" charset="0"/>
              </a:rPr>
              <a:t>described</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as</a:t>
            </a:r>
            <a:r>
              <a:rPr lang="it-IT" dirty="0">
                <a:latin typeface="Open Sans" panose="020B0606030504020204" pitchFamily="34" charset="0"/>
                <a:ea typeface="Open Sans" panose="020B0606030504020204" pitchFamily="34" charset="0"/>
                <a:cs typeface="Open Sans" panose="020B0606030504020204" pitchFamily="34" charset="0"/>
              </a:rPr>
              <a:t> linear </a:t>
            </a:r>
            <a:r>
              <a:rPr lang="it-IT" dirty="0" err="1">
                <a:latin typeface="Open Sans" panose="020B0606030504020204" pitchFamily="34" charset="0"/>
                <a:ea typeface="Open Sans" panose="020B0606030504020204" pitchFamily="34" charset="0"/>
                <a:cs typeface="Open Sans" panose="020B0606030504020204" pitchFamily="34" charset="0"/>
              </a:rPr>
              <a:t>combination</a:t>
            </a:r>
            <a:r>
              <a:rPr lang="it-IT" dirty="0">
                <a:latin typeface="Open Sans" panose="020B0606030504020204" pitchFamily="34" charset="0"/>
                <a:ea typeface="Open Sans" panose="020B0606030504020204" pitchFamily="34" charset="0"/>
                <a:cs typeface="Open Sans" panose="020B0606030504020204" pitchFamily="34" charset="0"/>
              </a:rPr>
              <a:t> of </a:t>
            </a:r>
            <a:r>
              <a:rPr lang="it-IT" dirty="0" err="1">
                <a:latin typeface="Open Sans" panose="020B0606030504020204" pitchFamily="34" charset="0"/>
                <a:ea typeface="Open Sans" panose="020B0606030504020204" pitchFamily="34" charset="0"/>
                <a:cs typeface="Open Sans" panose="020B0606030504020204" pitchFamily="34" charset="0"/>
              </a:rPr>
              <a:t>shapes</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modes</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below</a:t>
            </a:r>
            <a:r>
              <a:rPr lang="it-IT" dirty="0">
                <a:latin typeface="Open Sans" panose="020B0606030504020204" pitchFamily="34" charset="0"/>
                <a:ea typeface="Open Sans" panose="020B0606030504020204" pitchFamily="34" charset="0"/>
                <a:cs typeface="Open Sans" panose="020B0606030504020204" pitchFamily="34" charset="0"/>
              </a:rPr>
              <a:t>). For </a:t>
            </a:r>
            <a:r>
              <a:rPr lang="it-IT" dirty="0" err="1">
                <a:latin typeface="Open Sans" panose="020B0606030504020204" pitchFamily="34" charset="0"/>
                <a:ea typeface="Open Sans" panose="020B0606030504020204" pitchFamily="34" charset="0"/>
                <a:cs typeface="Open Sans" panose="020B0606030504020204" pitchFamily="34" charset="0"/>
              </a:rPr>
              <a:t>example</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both</a:t>
            </a:r>
            <a:r>
              <a:rPr lang="it-IT" dirty="0">
                <a:latin typeface="Open Sans" panose="020B0606030504020204" pitchFamily="34" charset="0"/>
                <a:ea typeface="Open Sans" panose="020B0606030504020204" pitchFamily="34" charset="0"/>
                <a:cs typeface="Open Sans" panose="020B0606030504020204" pitchFamily="34" charset="0"/>
              </a:rPr>
              <a:t> the </a:t>
            </a:r>
            <a:r>
              <a:rPr lang="it-IT" dirty="0" err="1">
                <a:latin typeface="Open Sans" panose="020B0606030504020204" pitchFamily="34" charset="0"/>
                <a:ea typeface="Open Sans" panose="020B0606030504020204" pitchFamily="34" charset="0"/>
                <a:cs typeface="Open Sans" panose="020B0606030504020204" pitchFamily="34" charset="0"/>
              </a:rPr>
              <a:t>instantaneous</a:t>
            </a:r>
            <a:r>
              <a:rPr lang="it-IT" dirty="0">
                <a:latin typeface="Open Sans" panose="020B0606030504020204" pitchFamily="34" charset="0"/>
                <a:ea typeface="Open Sans" panose="020B0606030504020204" pitchFamily="34" charset="0"/>
                <a:cs typeface="Open Sans" panose="020B0606030504020204" pitchFamily="34" charset="0"/>
              </a:rPr>
              <a:t> WF from the </a:t>
            </a:r>
            <a:r>
              <a:rPr lang="it-IT" dirty="0" err="1">
                <a:latin typeface="Open Sans" panose="020B0606030504020204" pitchFamily="34" charset="0"/>
                <a:ea typeface="Open Sans" panose="020B0606030504020204" pitchFamily="34" charset="0"/>
                <a:cs typeface="Open Sans" panose="020B0606030504020204" pitchFamily="34" charset="0"/>
              </a:rPr>
              <a:t>slopes</a:t>
            </a:r>
            <a:r>
              <a:rPr lang="it-IT" dirty="0">
                <a:latin typeface="Open Sans" panose="020B0606030504020204" pitchFamily="34" charset="0"/>
                <a:ea typeface="Open Sans" panose="020B0606030504020204" pitchFamily="34" charset="0"/>
                <a:cs typeface="Open Sans" panose="020B0606030504020204" pitchFamily="34" charset="0"/>
              </a:rPr>
              <a:t> or the one </a:t>
            </a:r>
            <a:r>
              <a:rPr lang="it-IT" dirty="0" err="1">
                <a:latin typeface="Open Sans" panose="020B0606030504020204" pitchFamily="34" charset="0"/>
                <a:ea typeface="Open Sans" panose="020B0606030504020204" pitchFamily="34" charset="0"/>
                <a:cs typeface="Open Sans" panose="020B0606030504020204" pitchFamily="34" charset="0"/>
              </a:rPr>
              <a:t>corresponding</a:t>
            </a:r>
            <a:r>
              <a:rPr lang="it-IT" dirty="0">
                <a:latin typeface="Open Sans" panose="020B0606030504020204" pitchFamily="34" charset="0"/>
                <a:ea typeface="Open Sans" panose="020B0606030504020204" pitchFamily="34" charset="0"/>
                <a:cs typeface="Open Sans" panose="020B0606030504020204" pitchFamily="34" charset="0"/>
              </a:rPr>
              <a:t> to the DM are </a:t>
            </a:r>
            <a:r>
              <a:rPr lang="it-IT" dirty="0" err="1">
                <a:latin typeface="Open Sans" panose="020B0606030504020204" pitchFamily="34" charset="0"/>
                <a:ea typeface="Open Sans" panose="020B0606030504020204" pitchFamily="34" charset="0"/>
                <a:cs typeface="Open Sans" panose="020B0606030504020204" pitchFamily="34" charset="0"/>
              </a:rPr>
              <a:t>expressed</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through</a:t>
            </a:r>
            <a:r>
              <a:rPr lang="it-IT" dirty="0">
                <a:latin typeface="Open Sans" panose="020B0606030504020204" pitchFamily="34" charset="0"/>
                <a:ea typeface="Open Sans" panose="020B0606030504020204" pitchFamily="34" charset="0"/>
                <a:cs typeface="Open Sans" panose="020B0606030504020204" pitchFamily="34" charset="0"/>
              </a:rPr>
              <a:t> a </a:t>
            </a:r>
            <a:r>
              <a:rPr lang="it-IT" dirty="0" err="1">
                <a:latin typeface="Open Sans" panose="020B0606030504020204" pitchFamily="34" charset="0"/>
                <a:ea typeface="Open Sans" panose="020B0606030504020204" pitchFamily="34" charset="0"/>
                <a:cs typeface="Open Sans" panose="020B0606030504020204" pitchFamily="34" charset="0"/>
              </a:rPr>
              <a:t>vector</a:t>
            </a:r>
            <a:r>
              <a:rPr lang="it-IT" dirty="0">
                <a:latin typeface="Open Sans" panose="020B0606030504020204" pitchFamily="34" charset="0"/>
                <a:ea typeface="Open Sans" panose="020B0606030504020204" pitchFamily="34" charset="0"/>
                <a:cs typeface="Open Sans" panose="020B0606030504020204" pitchFamily="34" charset="0"/>
              </a:rPr>
              <a:t> of </a:t>
            </a:r>
            <a:r>
              <a:rPr lang="it-IT" dirty="0" err="1">
                <a:latin typeface="Open Sans" panose="020B0606030504020204" pitchFamily="34" charset="0"/>
                <a:ea typeface="Open Sans" panose="020B0606030504020204" pitchFamily="34" charset="0"/>
                <a:cs typeface="Open Sans" panose="020B0606030504020204" pitchFamily="34" charset="0"/>
              </a:rPr>
              <a:t>coefficients</a:t>
            </a:r>
            <a:r>
              <a:rPr lang="it-IT" dirty="0">
                <a:latin typeface="Open Sans" panose="020B0606030504020204" pitchFamily="34" charset="0"/>
                <a:ea typeface="Open Sans" panose="020B0606030504020204" pitchFamily="34" charset="0"/>
                <a:cs typeface="Open Sans" panose="020B0606030504020204" pitchFamily="34" charset="0"/>
              </a:rPr>
              <a:t>. </a:t>
            </a:r>
          </a:p>
          <a:p>
            <a:pPr marL="114300" indent="0">
              <a:buNone/>
            </a:pPr>
            <a:r>
              <a:rPr lang="it-IT" dirty="0" err="1">
                <a:latin typeface="Open Sans" panose="020B0606030504020204" pitchFamily="34" charset="0"/>
                <a:ea typeface="Open Sans" panose="020B0606030504020204" pitchFamily="34" charset="0"/>
                <a:cs typeface="Open Sans" panose="020B0606030504020204" pitchFamily="34" charset="0"/>
              </a:rPr>
              <a:t>Similarly</a:t>
            </a:r>
            <a:r>
              <a:rPr lang="it-IT" dirty="0">
                <a:latin typeface="Open Sans" panose="020B0606030504020204" pitchFamily="34" charset="0"/>
                <a:ea typeface="Open Sans" panose="020B0606030504020204" pitchFamily="34" charset="0"/>
                <a:cs typeface="Open Sans" panose="020B0606030504020204" pitchFamily="34" charset="0"/>
              </a:rPr>
              <a:t>, the </a:t>
            </a:r>
            <a:r>
              <a:rPr lang="it-IT" dirty="0" err="1">
                <a:latin typeface="Open Sans" panose="020B0606030504020204" pitchFamily="34" charset="0"/>
                <a:ea typeface="Open Sans" panose="020B0606030504020204" pitchFamily="34" charset="0"/>
                <a:cs typeface="Open Sans" panose="020B0606030504020204" pitchFamily="34" charset="0"/>
              </a:rPr>
              <a:t>modal</a:t>
            </a:r>
            <a:r>
              <a:rPr lang="it-IT" dirty="0">
                <a:latin typeface="Open Sans" panose="020B0606030504020204" pitchFamily="34" charset="0"/>
                <a:ea typeface="Open Sans" panose="020B0606030504020204" pitchFamily="34" charset="0"/>
                <a:cs typeface="Open Sans" panose="020B0606030504020204" pitchFamily="34" charset="0"/>
              </a:rPr>
              <a:t> PSD </a:t>
            </a:r>
            <a:r>
              <a:rPr lang="it-IT" dirty="0" err="1">
                <a:latin typeface="Open Sans" panose="020B0606030504020204" pitchFamily="34" charset="0"/>
                <a:ea typeface="Open Sans" panose="020B0606030504020204" pitchFamily="34" charset="0"/>
                <a:cs typeface="Open Sans" panose="020B0606030504020204" pitchFamily="34" charset="0"/>
              </a:rPr>
              <a:t>corresponds</a:t>
            </a:r>
            <a:r>
              <a:rPr lang="it-IT" dirty="0">
                <a:latin typeface="Open Sans" panose="020B0606030504020204" pitchFamily="34" charset="0"/>
                <a:ea typeface="Open Sans" panose="020B0606030504020204" pitchFamily="34" charset="0"/>
                <a:cs typeface="Open Sans" panose="020B0606030504020204" pitchFamily="34" charset="0"/>
              </a:rPr>
              <a:t> to the </a:t>
            </a:r>
            <a:r>
              <a:rPr lang="it-IT" dirty="0" err="1">
                <a:latin typeface="Open Sans" panose="020B0606030504020204" pitchFamily="34" charset="0"/>
                <a:ea typeface="Open Sans" panose="020B0606030504020204" pitchFamily="34" charset="0"/>
                <a:cs typeface="Open Sans" panose="020B0606030504020204" pitchFamily="34" charset="0"/>
              </a:rPr>
              <a:t>temporal</a:t>
            </a:r>
            <a:r>
              <a:rPr lang="it-IT" dirty="0">
                <a:latin typeface="Open Sans" panose="020B0606030504020204" pitchFamily="34" charset="0"/>
                <a:ea typeface="Open Sans" panose="020B0606030504020204" pitchFamily="34" charset="0"/>
                <a:cs typeface="Open Sans" panose="020B0606030504020204" pitchFamily="34" charset="0"/>
              </a:rPr>
              <a:t> standard </a:t>
            </a:r>
            <a:r>
              <a:rPr lang="it-IT" dirty="0" err="1">
                <a:latin typeface="Open Sans" panose="020B0606030504020204" pitchFamily="34" charset="0"/>
                <a:ea typeface="Open Sans" panose="020B0606030504020204" pitchFamily="34" charset="0"/>
                <a:cs typeface="Open Sans" panose="020B0606030504020204" pitchFamily="34" charset="0"/>
              </a:rPr>
              <a:t>deviation</a:t>
            </a:r>
            <a:r>
              <a:rPr lang="it-IT" dirty="0">
                <a:latin typeface="Open Sans" panose="020B0606030504020204" pitchFamily="34" charset="0"/>
                <a:ea typeface="Open Sans" panose="020B0606030504020204" pitchFamily="34" charset="0"/>
                <a:cs typeface="Open Sans" panose="020B0606030504020204" pitchFamily="34" charset="0"/>
              </a:rPr>
              <a:t> of </a:t>
            </a:r>
            <a:r>
              <a:rPr lang="it-IT" dirty="0" err="1">
                <a:latin typeface="Open Sans" panose="020B0606030504020204" pitchFamily="34" charset="0"/>
                <a:ea typeface="Open Sans" panose="020B0606030504020204" pitchFamily="34" charset="0"/>
                <a:cs typeface="Open Sans" panose="020B0606030504020204" pitchFamily="34" charset="0"/>
              </a:rPr>
              <a:t>this</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coefficients</a:t>
            </a:r>
            <a:r>
              <a:rPr lang="it-IT" dirty="0">
                <a:latin typeface="Open Sans" panose="020B0606030504020204" pitchFamily="34" charset="0"/>
                <a:ea typeface="Open Sans" panose="020B0606030504020204" pitchFamily="34" charset="0"/>
                <a:cs typeface="Open Sans" panose="020B0606030504020204" pitchFamily="34" charset="0"/>
              </a:rPr>
              <a:t>.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2">
            <a:extLst>
              <a:ext uri="{FF2B5EF4-FFF2-40B4-BE49-F238E27FC236}">
                <a16:creationId xmlns:a16="http://schemas.microsoft.com/office/drawing/2014/main" id="{F230F139-1F90-49B3-842C-BCD248D9D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286" y="3057086"/>
            <a:ext cx="2239179" cy="170687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FF07329C-FD76-46DA-B3FA-D741BD184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172" y="3074130"/>
            <a:ext cx="1899599" cy="15922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75A0CFD8-7589-4893-A253-FFAC55BF56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459" y="3130400"/>
            <a:ext cx="1822552" cy="153601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369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D56985-4223-404C-890A-7226552616FD}"/>
              </a:ext>
            </a:extLst>
          </p:cNvPr>
          <p:cNvSpPr>
            <a:spLocks noGrp="1"/>
          </p:cNvSpPr>
          <p:nvPr>
            <p:ph type="title"/>
          </p:nvPr>
        </p:nvSpPr>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What are the telemetry data</a:t>
            </a:r>
            <a:br>
              <a:rPr lang="en-US" dirty="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egnaposto testo 2">
            <a:extLst>
              <a:ext uri="{FF2B5EF4-FFF2-40B4-BE49-F238E27FC236}">
                <a16:creationId xmlns:a16="http://schemas.microsoft.com/office/drawing/2014/main" id="{16B3B867-C41E-4CB8-9A3B-0BDE742380C2}"/>
              </a:ext>
            </a:extLst>
          </p:cNvPr>
          <p:cNvSpPr>
            <a:spLocks noGrp="1"/>
          </p:cNvSpPr>
          <p:nvPr>
            <p:ph type="body" idx="1"/>
          </p:nvPr>
        </p:nvSpPr>
        <p:spPr>
          <a:xfrm>
            <a:off x="1725039" y="2317297"/>
            <a:ext cx="4649821" cy="2623517"/>
          </a:xfrm>
        </p:spPr>
        <p:txBody>
          <a:bodyPr>
            <a:normAutofit fontScale="85000" lnSpcReduction="20000"/>
          </a:bodyPr>
          <a:lstStyle/>
          <a:p>
            <a:pPr marL="114300" indent="0">
              <a:buNone/>
            </a:pPr>
            <a:r>
              <a:rPr lang="en-US" sz="1700" dirty="0">
                <a:latin typeface="Open Sans" panose="020B0606030504020204" pitchFamily="34" charset="0"/>
                <a:ea typeface="Open Sans" panose="020B0606030504020204" pitchFamily="34" charset="0"/>
                <a:cs typeface="Open Sans" panose="020B0606030504020204" pitchFamily="34" charset="0"/>
              </a:rPr>
              <a:t>The camera-synchronous WFS measurements history: it can be a large data sets since grows at loop frequency. It is large as twice the number of active sub-apertures (measuring point=N</a:t>
            </a:r>
            <a:r>
              <a:rPr lang="en-US" sz="1700" baseline="-25000" dirty="0">
                <a:latin typeface="Open Sans" panose="020B0606030504020204" pitchFamily="34" charset="0"/>
                <a:ea typeface="Open Sans" panose="020B0606030504020204" pitchFamily="34" charset="0"/>
                <a:cs typeface="Open Sans" panose="020B0606030504020204" pitchFamily="34" charset="0"/>
              </a:rPr>
              <a:t>iter</a:t>
            </a:r>
            <a:r>
              <a:rPr lang="en-US" sz="1700" dirty="0">
                <a:latin typeface="Open Sans" panose="020B0606030504020204" pitchFamily="34" charset="0"/>
                <a:ea typeface="Open Sans" panose="020B0606030504020204" pitchFamily="34" charset="0"/>
                <a:cs typeface="Open Sans" panose="020B0606030504020204" pitchFamily="34" charset="0"/>
              </a:rPr>
              <a:t>)</a:t>
            </a:r>
          </a:p>
          <a:p>
            <a:pPr marL="114300" indent="0">
              <a:buNone/>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US" sz="1400" dirty="0">
                <a:latin typeface="Open Sans" panose="020B0606030504020204" pitchFamily="34" charset="0"/>
                <a:ea typeface="Open Sans" panose="020B0606030504020204" pitchFamily="34" charset="0"/>
                <a:cs typeface="Open Sans" panose="020B0606030504020204" pitchFamily="34" charset="0"/>
              </a:rPr>
              <a:t>The camera-synchronous DM shape history: growing at loop frequency and large as the number of controlled modes M.</a:t>
            </a:r>
          </a:p>
          <a:p>
            <a:pPr marL="114300" indent="0">
              <a:buNone/>
            </a:pPr>
            <a:r>
              <a:rPr lang="en-US" sz="1400" dirty="0">
                <a:latin typeface="Open Sans" panose="020B0606030504020204" pitchFamily="34" charset="0"/>
                <a:ea typeface="Open Sans" panose="020B0606030504020204" pitchFamily="34" charset="0"/>
                <a:cs typeface="Open Sans" panose="020B0606030504020204" pitchFamily="34" charset="0"/>
              </a:rPr>
              <a:t>The control loop describes the DM shape as linear combinations of the </a:t>
            </a:r>
            <a:r>
              <a:rPr lang="en-US" sz="1400" dirty="0">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Z</a:t>
            </a:r>
            <a:r>
              <a:rPr lang="en-US" sz="1400" baseline="-25000" dirty="0">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i </a:t>
            </a:r>
            <a:r>
              <a:rPr lang="en-US" sz="1400" dirty="0">
                <a:latin typeface="Open Sans" panose="020B0606030504020204" pitchFamily="34" charset="0"/>
                <a:ea typeface="Open Sans" panose="020B0606030504020204" pitchFamily="34" charset="0"/>
                <a:cs typeface="Open Sans" panose="020B0606030504020204" pitchFamily="34" charset="0"/>
              </a:rPr>
              <a:t>=</a:t>
            </a:r>
            <a:r>
              <a:rPr lang="en-US" sz="1400" dirty="0" err="1">
                <a:latin typeface="Open Sans" panose="020B0606030504020204" pitchFamily="34" charset="0"/>
                <a:ea typeface="Open Sans" panose="020B0606030504020204" pitchFamily="34" charset="0"/>
                <a:cs typeface="Open Sans" panose="020B0606030504020204" pitchFamily="34" charset="0"/>
              </a:rPr>
              <a:t>i</a:t>
            </a:r>
            <a:r>
              <a:rPr lang="en-US" sz="1400" baseline="30000" dirty="0" err="1">
                <a:latin typeface="Open Sans" panose="020B0606030504020204" pitchFamily="34" charset="0"/>
                <a:ea typeface="Open Sans" panose="020B0606030504020204" pitchFamily="34" charset="0"/>
                <a:cs typeface="Open Sans" panose="020B0606030504020204" pitchFamily="34" charset="0"/>
              </a:rPr>
              <a:t>th</a:t>
            </a:r>
            <a:r>
              <a:rPr lang="en-US" sz="1400" dirty="0">
                <a:latin typeface="Open Sans" panose="020B0606030504020204" pitchFamily="34" charset="0"/>
                <a:ea typeface="Open Sans" panose="020B0606030504020204" pitchFamily="34" charset="0"/>
                <a:cs typeface="Open Sans" panose="020B0606030504020204" pitchFamily="34" charset="0"/>
              </a:rPr>
              <a:t>-shapes composing the DM modal description, with coefficients [c</a:t>
            </a:r>
            <a:r>
              <a:rPr lang="en-US" sz="1400" baseline="-25000" dirty="0">
                <a:latin typeface="Open Sans" panose="020B0606030504020204" pitchFamily="34" charset="0"/>
                <a:ea typeface="Open Sans" panose="020B0606030504020204" pitchFamily="34" charset="0"/>
                <a:cs typeface="Open Sans" panose="020B0606030504020204" pitchFamily="34" charset="0"/>
              </a:rPr>
              <a:t>i</a:t>
            </a:r>
            <a:r>
              <a:rPr lang="en-US" sz="1400" dirty="0">
                <a:latin typeface="Open Sans" panose="020B0606030504020204" pitchFamily="34" charset="0"/>
                <a:ea typeface="Open Sans" panose="020B0606030504020204" pitchFamily="34" charset="0"/>
                <a:cs typeface="Open Sans" panose="020B0606030504020204" pitchFamily="34" charset="0"/>
              </a:rPr>
              <a:t>(</a:t>
            </a:r>
            <a:r>
              <a:rPr lang="en-US" sz="1400" i="1" dirty="0">
                <a:latin typeface="Open Sans" panose="020B0606030504020204" pitchFamily="34" charset="0"/>
                <a:ea typeface="Open Sans" panose="020B0606030504020204" pitchFamily="34" charset="0"/>
                <a:cs typeface="Open Sans" panose="020B0606030504020204" pitchFamily="34" charset="0"/>
              </a:rPr>
              <a:t>t</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err="1">
                <a:latin typeface="Open Sans" panose="020B0606030504020204" pitchFamily="34" charset="0"/>
                <a:ea typeface="Open Sans" panose="020B0606030504020204" pitchFamily="34" charset="0"/>
                <a:cs typeface="Open Sans" panose="020B0606030504020204" pitchFamily="34" charset="0"/>
              </a:rPr>
              <a:t>i</a:t>
            </a:r>
            <a:r>
              <a:rPr lang="en-US" sz="1400" dirty="0">
                <a:latin typeface="Open Sans" panose="020B0606030504020204" pitchFamily="34" charset="0"/>
                <a:ea typeface="Open Sans" panose="020B0606030504020204" pitchFamily="34" charset="0"/>
                <a:cs typeface="Open Sans" panose="020B0606030504020204" pitchFamily="34" charset="0"/>
              </a:rPr>
              <a:t>=1 to 500]: DM(</a:t>
            </a:r>
            <a:r>
              <a:rPr lang="en-US" sz="1400" i="1" dirty="0">
                <a:latin typeface="Open Sans" panose="020B0606030504020204" pitchFamily="34" charset="0"/>
                <a:ea typeface="Open Sans" panose="020B0606030504020204" pitchFamily="34" charset="0"/>
                <a:cs typeface="Open Sans" panose="020B0606030504020204" pitchFamily="34" charset="0"/>
              </a:rPr>
              <a:t>t</a:t>
            </a:r>
            <a:r>
              <a:rPr lang="en-US" sz="1400" dirty="0">
                <a:latin typeface="Open Sans" panose="020B0606030504020204" pitchFamily="34" charset="0"/>
                <a:ea typeface="Open Sans" panose="020B0606030504020204" pitchFamily="34" charset="0"/>
                <a:cs typeface="Open Sans" panose="020B0606030504020204" pitchFamily="34" charset="0"/>
              </a:rPr>
              <a:t>) = </a:t>
            </a:r>
            <a:r>
              <a:rPr lang="en-US" sz="1400" dirty="0">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a:t>
            </a:r>
            <a:r>
              <a:rPr lang="en-US" sz="1400" baseline="-25000" dirty="0" err="1">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i</a:t>
            </a:r>
            <a:r>
              <a:rPr lang="en-US" sz="1400" dirty="0" err="1">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c</a:t>
            </a:r>
            <a:r>
              <a:rPr lang="en-US" sz="1400" baseline="-25000" dirty="0" err="1">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i,t</a:t>
            </a:r>
            <a:r>
              <a:rPr lang="en-US" sz="1400" dirty="0" err="1">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Z</a:t>
            </a:r>
            <a:r>
              <a:rPr lang="en-US" sz="1400" baseline="-25000" dirty="0" err="1">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i</a:t>
            </a:r>
            <a:r>
              <a:rPr lang="en-US" sz="1400" baseline="-25000" dirty="0">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 </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c</a:t>
            </a:r>
            <a:r>
              <a:rPr lang="en-US" sz="1400" dirty="0">
                <a:latin typeface="Open Sans" panose="020B0606030504020204" pitchFamily="34" charset="0"/>
                <a:ea typeface="Open Sans" panose="020B0606030504020204" pitchFamily="34" charset="0"/>
                <a:cs typeface="Open Sans" panose="020B0606030504020204" pitchFamily="34" charset="0"/>
              </a:rPr>
              <a:t>(</a:t>
            </a:r>
            <a:r>
              <a:rPr lang="en-US" sz="1400" i="1" dirty="0">
                <a:latin typeface="Open Sans" panose="020B0606030504020204" pitchFamily="34" charset="0"/>
                <a:ea typeface="Open Sans" panose="020B0606030504020204" pitchFamily="34" charset="0"/>
                <a:cs typeface="Open Sans" panose="020B0606030504020204" pitchFamily="34" charset="0"/>
              </a:rPr>
              <a:t>t</a:t>
            </a:r>
            <a:r>
              <a:rPr lang="en-US" sz="1400" dirty="0">
                <a:latin typeface="Open Sans" panose="020B0606030504020204" pitchFamily="34" charset="0"/>
                <a:ea typeface="Open Sans" panose="020B0606030504020204" pitchFamily="34" charset="0"/>
                <a:cs typeface="Open Sans" panose="020B0606030504020204" pitchFamily="34" charset="0"/>
              </a:rPr>
              <a:t>) × </a:t>
            </a:r>
            <a:r>
              <a:rPr lang="en-US" sz="1400" b="1" dirty="0">
                <a:latin typeface="Open Sans" panose="020B0606030504020204" pitchFamily="34" charset="0"/>
                <a:ea typeface="Open Sans" panose="020B0606030504020204" pitchFamily="34" charset="0"/>
                <a:cs typeface="Open Sans" panose="020B0606030504020204" pitchFamily="34" charset="0"/>
              </a:rPr>
              <a:t>Z </a:t>
            </a:r>
            <a:endParaRPr lang="en-US" sz="1400" b="1" baseline="-25000"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US" sz="1400" dirty="0">
                <a:latin typeface="Open Sans" panose="020B0606030504020204" pitchFamily="34" charset="0"/>
                <a:ea typeface="Open Sans" panose="020B0606030504020204" pitchFamily="34" charset="0"/>
                <a:cs typeface="Open Sans" panose="020B0606030504020204" pitchFamily="34" charset="0"/>
              </a:rPr>
              <a:t>The vector of gain long as the number of modes in use, </a:t>
            </a:r>
            <a:r>
              <a:rPr lang="en-US" sz="1400" dirty="0">
                <a:solidFill>
                  <a:srgbClr val="FF0000"/>
                </a:solidFill>
                <a:latin typeface="Open Sans" panose="020B0606030504020204" pitchFamily="34" charset="0"/>
                <a:ea typeface="Open Sans" panose="020B0606030504020204" pitchFamily="34" charset="0"/>
                <a:cs typeface="Open Sans" panose="020B0606030504020204" pitchFamily="34" charset="0"/>
              </a:rPr>
              <a:t>g</a:t>
            </a:r>
            <a:r>
              <a:rPr lang="en-US" sz="1400" dirty="0">
                <a:latin typeface="Open Sans" panose="020B0606030504020204" pitchFamily="34" charset="0"/>
                <a:ea typeface="Open Sans" panose="020B0606030504020204" pitchFamily="34" charset="0"/>
                <a:cs typeface="Open Sans" panose="020B0606030504020204" pitchFamily="34" charset="0"/>
              </a:rPr>
              <a:t>.</a:t>
            </a:r>
          </a:p>
          <a:p>
            <a:pPr marL="114300" indent="0">
              <a:buNone/>
            </a:pPr>
            <a:endParaRPr lang="en-US" sz="1400" dirty="0"/>
          </a:p>
          <a:p>
            <a:pPr marL="114300" indent="0">
              <a:buNone/>
            </a:pPr>
            <a:endParaRPr lang="en-US" sz="1400" dirty="0"/>
          </a:p>
          <a:p>
            <a:pPr marL="114300" indent="0">
              <a:buNone/>
            </a:pPr>
            <a:endParaRPr lang="en-US" dirty="0"/>
          </a:p>
          <a:p>
            <a:pPr marL="114300" indent="0">
              <a:buNone/>
            </a:pPr>
            <a:endParaRPr lang="en-US" dirty="0"/>
          </a:p>
        </p:txBody>
      </p:sp>
      <p:sp>
        <p:nvSpPr>
          <p:cNvPr id="5" name="CasellaDiTesto 4">
            <a:extLst>
              <a:ext uri="{FF2B5EF4-FFF2-40B4-BE49-F238E27FC236}">
                <a16:creationId xmlns:a16="http://schemas.microsoft.com/office/drawing/2014/main" id="{13323B7D-AC14-4E3A-8835-50E1D2AF4A3C}"/>
              </a:ext>
            </a:extLst>
          </p:cNvPr>
          <p:cNvSpPr txBox="1"/>
          <p:nvPr/>
        </p:nvSpPr>
        <p:spPr>
          <a:xfrm>
            <a:off x="367574" y="2360061"/>
            <a:ext cx="1201822" cy="307777"/>
          </a:xfrm>
          <a:prstGeom prst="rect">
            <a:avLst/>
          </a:prstGeom>
          <a:solidFill>
            <a:schemeClr val="accent4">
              <a:lumMod val="40000"/>
              <a:lumOff val="60000"/>
            </a:schemeClr>
          </a:solidFill>
        </p:spPr>
        <p:txBody>
          <a:bodyPr wrap="square" rtlCol="0">
            <a:spAutoFit/>
          </a:bodyPr>
          <a:lstStyle/>
          <a:p>
            <a:pPr algn="ctr"/>
            <a:r>
              <a:rPr lang="it-IT" dirty="0">
                <a:solidFill>
                  <a:srgbClr val="FF0000"/>
                </a:solidFill>
                <a:latin typeface="Open Sans" panose="020B0606030504020204" pitchFamily="34" charset="0"/>
                <a:ea typeface="Open Sans" panose="020B0606030504020204" pitchFamily="34" charset="0"/>
                <a:cs typeface="Open Sans" panose="020B0606030504020204" pitchFamily="34" charset="0"/>
              </a:rPr>
              <a:t>WFS </a:t>
            </a:r>
            <a:r>
              <a:rPr lang="it-IT"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Slopes</a:t>
            </a:r>
            <a:endParaRPr lang="it-IT"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CasellaDiTesto 5">
            <a:extLst>
              <a:ext uri="{FF2B5EF4-FFF2-40B4-BE49-F238E27FC236}">
                <a16:creationId xmlns:a16="http://schemas.microsoft.com/office/drawing/2014/main" id="{F53327D8-EA4B-478F-BB5C-1740B437A82E}"/>
              </a:ext>
            </a:extLst>
          </p:cNvPr>
          <p:cNvSpPr txBox="1"/>
          <p:nvPr/>
        </p:nvSpPr>
        <p:spPr>
          <a:xfrm>
            <a:off x="185991" y="3302384"/>
            <a:ext cx="1649293" cy="307777"/>
          </a:xfrm>
          <a:prstGeom prst="rect">
            <a:avLst/>
          </a:prstGeom>
          <a:solidFill>
            <a:schemeClr val="accent4">
              <a:lumMod val="40000"/>
              <a:lumOff val="60000"/>
            </a:schemeClr>
          </a:solidFill>
        </p:spPr>
        <p:txBody>
          <a:bodyPr wrap="square" rtlCol="0">
            <a:spAutoFit/>
          </a:bodyPr>
          <a:lstStyle/>
          <a:p>
            <a:pPr algn="ctr"/>
            <a:r>
              <a:rPr lang="it-IT" dirty="0">
                <a:solidFill>
                  <a:srgbClr val="FF0000"/>
                </a:solidFill>
                <a:latin typeface="Open Sans" panose="020B0606030504020204" pitchFamily="34" charset="0"/>
                <a:ea typeface="Open Sans" panose="020B0606030504020204" pitchFamily="34" charset="0"/>
                <a:cs typeface="Open Sans" panose="020B0606030504020204" pitchFamily="34" charset="0"/>
              </a:rPr>
              <a:t>DM </a:t>
            </a:r>
            <a:r>
              <a:rPr lang="it-IT"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commands</a:t>
            </a:r>
            <a:endParaRPr lang="it-IT"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CasellaDiTesto 7">
            <a:extLst>
              <a:ext uri="{FF2B5EF4-FFF2-40B4-BE49-F238E27FC236}">
                <a16:creationId xmlns:a16="http://schemas.microsoft.com/office/drawing/2014/main" id="{2B42FA7B-380A-4494-B585-E15829966A81}"/>
              </a:ext>
            </a:extLst>
          </p:cNvPr>
          <p:cNvSpPr txBox="1"/>
          <p:nvPr/>
        </p:nvSpPr>
        <p:spPr>
          <a:xfrm>
            <a:off x="259404" y="975066"/>
            <a:ext cx="7279532" cy="1600438"/>
          </a:xfrm>
          <a:prstGeom prst="rect">
            <a:avLst/>
          </a:prstGeom>
          <a:noFill/>
        </p:spPr>
        <p:txBody>
          <a:bodyPr wrap="square">
            <a:spAutoFit/>
          </a:bodyPr>
          <a:lstStyle/>
          <a:p>
            <a:pPr marL="114300" indent="0">
              <a:buNone/>
            </a:pPr>
            <a:r>
              <a:rPr lang="en-US" dirty="0">
                <a:latin typeface="Open Sans" panose="020B0606030504020204" pitchFamily="34" charset="0"/>
                <a:ea typeface="Open Sans" panose="020B0606030504020204" pitchFamily="34" charset="0"/>
                <a:cs typeface="Open Sans" panose="020B0606030504020204" pitchFamily="34" charset="0"/>
              </a:rPr>
              <a:t>The PSF-R algorithm requests data synchronous to the observations. This condition allows accounting for specific incident happening during open shutter time (wind gusts, seeing spikes, and una tantum vibrations and loop instabilities). </a:t>
            </a:r>
          </a:p>
          <a:p>
            <a:pPr marL="11430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US" dirty="0">
                <a:latin typeface="Open Sans" panose="020B0606030504020204" pitchFamily="34" charset="0"/>
                <a:ea typeface="Open Sans" panose="020B0606030504020204" pitchFamily="34" charset="0"/>
                <a:cs typeface="Open Sans" panose="020B0606030504020204" pitchFamily="34" charset="0"/>
              </a:rPr>
              <a:t>Better is the coverage of observation, higher is the precision of the reconstructed PSF.</a:t>
            </a:r>
          </a:p>
          <a:p>
            <a:pPr marL="114300" indent="0">
              <a:buNone/>
            </a:pPr>
            <a:r>
              <a:rPr lang="en-US" dirty="0">
                <a:latin typeface="Open Sans" panose="020B0606030504020204" pitchFamily="34" charset="0"/>
                <a:ea typeface="Open Sans" panose="020B0606030504020204" pitchFamily="34" charset="0"/>
                <a:cs typeface="Open Sans" panose="020B0606030504020204" pitchFamily="34" charset="0"/>
              </a:rPr>
              <a:t>	</a:t>
            </a:r>
          </a:p>
        </p:txBody>
      </p:sp>
      <p:sp>
        <p:nvSpPr>
          <p:cNvPr id="9" name="CasellaDiTesto 8">
            <a:extLst>
              <a:ext uri="{FF2B5EF4-FFF2-40B4-BE49-F238E27FC236}">
                <a16:creationId xmlns:a16="http://schemas.microsoft.com/office/drawing/2014/main" id="{E2ADEF59-CA59-4CA8-8AD1-21ADF099A699}"/>
              </a:ext>
            </a:extLst>
          </p:cNvPr>
          <p:cNvSpPr txBox="1"/>
          <p:nvPr/>
        </p:nvSpPr>
        <p:spPr>
          <a:xfrm>
            <a:off x="71337" y="4367721"/>
            <a:ext cx="1793130" cy="307777"/>
          </a:xfrm>
          <a:prstGeom prst="rect">
            <a:avLst/>
          </a:prstGeom>
          <a:solidFill>
            <a:schemeClr val="accent4">
              <a:lumMod val="40000"/>
              <a:lumOff val="60000"/>
            </a:schemeClr>
          </a:solidFill>
        </p:spPr>
        <p:txBody>
          <a:bodyPr wrap="square" rtlCol="0">
            <a:spAutoFit/>
          </a:bodyPr>
          <a:lstStyle/>
          <a:p>
            <a:pPr algn="ctr"/>
            <a:r>
              <a:rPr lang="it-IT" dirty="0">
                <a:solidFill>
                  <a:srgbClr val="FF0000"/>
                </a:solidFill>
                <a:latin typeface="Open Sans" panose="020B0606030504020204" pitchFamily="34" charset="0"/>
                <a:ea typeface="Open Sans" panose="020B0606030504020204" pitchFamily="34" charset="0"/>
                <a:cs typeface="Open Sans" panose="020B0606030504020204" pitchFamily="34" charset="0"/>
              </a:rPr>
              <a:t>Loop Control Gains</a:t>
            </a:r>
          </a:p>
        </p:txBody>
      </p:sp>
      <p:pic>
        <p:nvPicPr>
          <p:cNvPr id="10" name="Immagine 9">
            <a:extLst>
              <a:ext uri="{FF2B5EF4-FFF2-40B4-BE49-F238E27FC236}">
                <a16:creationId xmlns:a16="http://schemas.microsoft.com/office/drawing/2014/main" id="{E2E5CAFD-C0DF-4142-B819-07F6D0EF8406}"/>
              </a:ext>
            </a:extLst>
          </p:cNvPr>
          <p:cNvPicPr>
            <a:picLocks noChangeAspect="1"/>
          </p:cNvPicPr>
          <p:nvPr/>
        </p:nvPicPr>
        <p:blipFill>
          <a:blip r:embed="rId2"/>
          <a:stretch>
            <a:fillRect/>
          </a:stretch>
        </p:blipFill>
        <p:spPr>
          <a:xfrm>
            <a:off x="6426740" y="3140253"/>
            <a:ext cx="2610256" cy="817003"/>
          </a:xfrm>
          <a:prstGeom prst="rect">
            <a:avLst/>
          </a:prstGeom>
          <a:ln>
            <a:solidFill>
              <a:schemeClr val="tx1"/>
            </a:solidFill>
          </a:ln>
        </p:spPr>
      </p:pic>
      <p:sp>
        <p:nvSpPr>
          <p:cNvPr id="20" name="CasellaDiTesto 19">
            <a:extLst>
              <a:ext uri="{FF2B5EF4-FFF2-40B4-BE49-F238E27FC236}">
                <a16:creationId xmlns:a16="http://schemas.microsoft.com/office/drawing/2014/main" id="{EF278472-50E0-4E59-812D-1F6E26459239}"/>
              </a:ext>
            </a:extLst>
          </p:cNvPr>
          <p:cNvSpPr txBox="1"/>
          <p:nvPr/>
        </p:nvSpPr>
        <p:spPr>
          <a:xfrm>
            <a:off x="354604" y="2686733"/>
            <a:ext cx="1201822" cy="307777"/>
          </a:xfrm>
          <a:prstGeom prst="rect">
            <a:avLst/>
          </a:prstGeom>
          <a:solidFill>
            <a:schemeClr val="accent4">
              <a:lumMod val="40000"/>
              <a:lumOff val="60000"/>
            </a:schemeClr>
          </a:solidFill>
        </p:spPr>
        <p:txBody>
          <a:bodyPr wrap="square" rtlCol="0">
            <a:spAutoFit/>
          </a:bodyPr>
          <a:lstStyle/>
          <a:p>
            <a:pPr algn="ctr"/>
            <a:r>
              <a:rPr lang="it-IT" dirty="0">
                <a:solidFill>
                  <a:srgbClr val="FF0000"/>
                </a:solidFill>
                <a:latin typeface="Open Sans" panose="020B0606030504020204" pitchFamily="34" charset="0"/>
                <a:ea typeface="Open Sans" panose="020B0606030504020204" pitchFamily="34" charset="0"/>
                <a:cs typeface="Open Sans" panose="020B0606030504020204" pitchFamily="34" charset="0"/>
              </a:rPr>
              <a:t>[2N</a:t>
            </a:r>
            <a:r>
              <a:rPr lang="it-IT" baseline="-25000" dirty="0">
                <a:solidFill>
                  <a:srgbClr val="FF0000"/>
                </a:solidFill>
                <a:latin typeface="Open Sans" panose="020B0606030504020204" pitchFamily="34" charset="0"/>
                <a:ea typeface="Open Sans" panose="020B0606030504020204" pitchFamily="34" charset="0"/>
                <a:cs typeface="Open Sans" panose="020B0606030504020204" pitchFamily="34" charset="0"/>
              </a:rPr>
              <a:t>sub</a:t>
            </a:r>
            <a:r>
              <a:rPr lang="it-IT" dirty="0">
                <a:solidFill>
                  <a:srgbClr val="FF0000"/>
                </a:solidFill>
                <a:latin typeface="Open Sans" panose="020B0606030504020204" pitchFamily="34" charset="0"/>
                <a:ea typeface="Open Sans" panose="020B0606030504020204" pitchFamily="34" charset="0"/>
                <a:cs typeface="Open Sans" panose="020B0606030504020204" pitchFamily="34" charset="0"/>
              </a:rPr>
              <a:t>x</a:t>
            </a:r>
            <a:r>
              <a:rPr lang="en-US" sz="1400" dirty="0"/>
              <a:t> </a:t>
            </a:r>
            <a:r>
              <a:rPr lang="en-US" sz="1400" dirty="0">
                <a:solidFill>
                  <a:srgbClr val="FF0000"/>
                </a:solidFill>
              </a:rPr>
              <a:t>N</a:t>
            </a:r>
            <a:r>
              <a:rPr lang="en-US" sz="1400" baseline="-25000" dirty="0">
                <a:solidFill>
                  <a:srgbClr val="FF0000"/>
                </a:solidFill>
              </a:rPr>
              <a:t>iter</a:t>
            </a:r>
            <a:r>
              <a:rPr lang="it-IT"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21" name="CasellaDiTesto 20">
            <a:extLst>
              <a:ext uri="{FF2B5EF4-FFF2-40B4-BE49-F238E27FC236}">
                <a16:creationId xmlns:a16="http://schemas.microsoft.com/office/drawing/2014/main" id="{54E2B59B-93AC-4E1A-B37E-5CC4AC0A4D33}"/>
              </a:ext>
            </a:extLst>
          </p:cNvPr>
          <p:cNvSpPr txBox="1"/>
          <p:nvPr/>
        </p:nvSpPr>
        <p:spPr>
          <a:xfrm>
            <a:off x="296237" y="3652925"/>
            <a:ext cx="1318555" cy="307777"/>
          </a:xfrm>
          <a:prstGeom prst="rect">
            <a:avLst/>
          </a:prstGeom>
          <a:solidFill>
            <a:schemeClr val="accent4">
              <a:lumMod val="40000"/>
              <a:lumOff val="60000"/>
            </a:schemeClr>
          </a:solidFill>
        </p:spPr>
        <p:txBody>
          <a:bodyPr wrap="square" rtlCol="0">
            <a:spAutoFit/>
          </a:bodyPr>
          <a:lstStyle/>
          <a:p>
            <a:pPr algn="ctr"/>
            <a:r>
              <a:rPr lang="it-IT"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r>
              <a:rPr lang="it-IT"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N</a:t>
            </a:r>
            <a:r>
              <a:rPr lang="it-IT" baseline="-25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modes</a:t>
            </a:r>
            <a:r>
              <a:rPr lang="it-IT"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x</a:t>
            </a:r>
            <a:r>
              <a:rPr lang="en-US" sz="1400" dirty="0"/>
              <a:t> </a:t>
            </a:r>
            <a:r>
              <a:rPr lang="en-US" sz="1400" dirty="0">
                <a:solidFill>
                  <a:srgbClr val="FF0000"/>
                </a:solidFill>
              </a:rPr>
              <a:t>N</a:t>
            </a:r>
            <a:r>
              <a:rPr lang="en-US" sz="1400" baseline="-25000" dirty="0">
                <a:solidFill>
                  <a:srgbClr val="FF0000"/>
                </a:solidFill>
              </a:rPr>
              <a:t>iter</a:t>
            </a:r>
            <a:r>
              <a:rPr lang="it-IT"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22" name="CasellaDiTesto 21">
            <a:extLst>
              <a:ext uri="{FF2B5EF4-FFF2-40B4-BE49-F238E27FC236}">
                <a16:creationId xmlns:a16="http://schemas.microsoft.com/office/drawing/2014/main" id="{F867A0AE-B316-4B4E-ADB8-34869F577F25}"/>
              </a:ext>
            </a:extLst>
          </p:cNvPr>
          <p:cNvSpPr txBox="1"/>
          <p:nvPr/>
        </p:nvSpPr>
        <p:spPr>
          <a:xfrm>
            <a:off x="296236" y="4718262"/>
            <a:ext cx="1318555" cy="307777"/>
          </a:xfrm>
          <a:prstGeom prst="rect">
            <a:avLst/>
          </a:prstGeom>
          <a:solidFill>
            <a:schemeClr val="accent4">
              <a:lumMod val="40000"/>
              <a:lumOff val="60000"/>
            </a:schemeClr>
          </a:solidFill>
        </p:spPr>
        <p:txBody>
          <a:bodyPr wrap="square" rtlCol="0">
            <a:spAutoFit/>
          </a:bodyPr>
          <a:lstStyle/>
          <a:p>
            <a:pPr algn="ctr"/>
            <a:r>
              <a:rPr lang="it-IT"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r>
              <a:rPr lang="it-IT"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N</a:t>
            </a:r>
            <a:r>
              <a:rPr lang="it-IT" baseline="-25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modes</a:t>
            </a:r>
            <a:r>
              <a:rPr lang="it-IT"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23" name="CasellaDiTesto 22">
            <a:extLst>
              <a:ext uri="{FF2B5EF4-FFF2-40B4-BE49-F238E27FC236}">
                <a16:creationId xmlns:a16="http://schemas.microsoft.com/office/drawing/2014/main" id="{D533F9C6-1BCC-4222-A99C-590AEA278278}"/>
              </a:ext>
            </a:extLst>
          </p:cNvPr>
          <p:cNvSpPr txBox="1"/>
          <p:nvPr/>
        </p:nvSpPr>
        <p:spPr>
          <a:xfrm>
            <a:off x="6374861" y="4059944"/>
            <a:ext cx="2662136" cy="954107"/>
          </a:xfrm>
          <a:prstGeom prst="rect">
            <a:avLst/>
          </a:prstGeom>
          <a:solidFill>
            <a:schemeClr val="bg1">
              <a:lumMod val="95000"/>
            </a:schemeClr>
          </a:solidFill>
        </p:spPr>
        <p:txBody>
          <a:bodyPr wrap="square" rtlCol="0">
            <a:spAutoFit/>
          </a:bodyPr>
          <a:lstStyle/>
          <a:p>
            <a:r>
              <a:rPr lang="it-IT" dirty="0" err="1">
                <a:solidFill>
                  <a:schemeClr val="tx1"/>
                </a:solidFill>
              </a:rPr>
              <a:t>Typical</a:t>
            </a:r>
            <a:r>
              <a:rPr lang="it-IT" dirty="0">
                <a:solidFill>
                  <a:schemeClr val="tx1"/>
                </a:solidFill>
              </a:rPr>
              <a:t> </a:t>
            </a:r>
            <a:r>
              <a:rPr lang="it-IT" dirty="0" err="1">
                <a:solidFill>
                  <a:schemeClr val="tx1"/>
                </a:solidFill>
              </a:rPr>
              <a:t>descriptions</a:t>
            </a:r>
            <a:r>
              <a:rPr lang="it-IT" dirty="0">
                <a:solidFill>
                  <a:schemeClr val="tx1"/>
                </a:solidFill>
              </a:rPr>
              <a:t> for the </a:t>
            </a:r>
            <a:r>
              <a:rPr lang="it-IT" dirty="0" err="1">
                <a:solidFill>
                  <a:schemeClr val="tx1"/>
                </a:solidFill>
              </a:rPr>
              <a:t>modal</a:t>
            </a:r>
            <a:r>
              <a:rPr lang="it-IT" dirty="0">
                <a:solidFill>
                  <a:schemeClr val="tx1"/>
                </a:solidFill>
              </a:rPr>
              <a:t> base</a:t>
            </a:r>
            <a:r>
              <a:rPr lang="en-US" dirty="0">
                <a:solidFill>
                  <a:schemeClr val="tx1"/>
                </a:solidFill>
              </a:rPr>
              <a:t> are Zernike polynomials or </a:t>
            </a:r>
            <a:r>
              <a:rPr lang="en-US" dirty="0" err="1">
                <a:solidFill>
                  <a:schemeClr val="tx1"/>
                </a:solidFill>
              </a:rPr>
              <a:t>Karhounen</a:t>
            </a:r>
            <a:r>
              <a:rPr lang="en-US" dirty="0">
                <a:solidFill>
                  <a:schemeClr val="tx1"/>
                </a:solidFill>
              </a:rPr>
              <a:t> </a:t>
            </a:r>
            <a:r>
              <a:rPr lang="en-US" dirty="0" err="1">
                <a:solidFill>
                  <a:schemeClr val="tx1"/>
                </a:solidFill>
              </a:rPr>
              <a:t>Loeve</a:t>
            </a:r>
            <a:r>
              <a:rPr lang="en-US" dirty="0">
                <a:solidFill>
                  <a:schemeClr val="tx1"/>
                </a:solidFill>
              </a:rPr>
              <a:t> modes.</a:t>
            </a:r>
            <a:endParaRPr lang="it-IT" dirty="0">
              <a:solidFill>
                <a:schemeClr val="tx1"/>
              </a:solidFill>
            </a:endParaRPr>
          </a:p>
        </p:txBody>
      </p:sp>
      <p:pic>
        <p:nvPicPr>
          <p:cNvPr id="7" name="Immagine 6">
            <a:extLst>
              <a:ext uri="{FF2B5EF4-FFF2-40B4-BE49-F238E27FC236}">
                <a16:creationId xmlns:a16="http://schemas.microsoft.com/office/drawing/2014/main" id="{3D245E3B-96BB-4F9B-B23C-E9F341E84E2E}"/>
              </a:ext>
            </a:extLst>
          </p:cNvPr>
          <p:cNvPicPr>
            <a:picLocks noChangeAspect="1"/>
          </p:cNvPicPr>
          <p:nvPr/>
        </p:nvPicPr>
        <p:blipFill>
          <a:blip r:embed="rId3"/>
          <a:stretch>
            <a:fillRect/>
          </a:stretch>
        </p:blipFill>
        <p:spPr>
          <a:xfrm>
            <a:off x="7492324" y="1500292"/>
            <a:ext cx="1257300" cy="1400175"/>
          </a:xfrm>
          <a:prstGeom prst="rect">
            <a:avLst/>
          </a:prstGeom>
        </p:spPr>
      </p:pic>
    </p:spTree>
    <p:extLst>
      <p:ext uri="{BB962C8B-B14F-4D97-AF65-F5344CB8AC3E}">
        <p14:creationId xmlns:p14="http://schemas.microsoft.com/office/powerpoint/2010/main" val="1599780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EE3EF6-311B-49D8-8E75-D164C174098C}"/>
              </a:ext>
            </a:extLst>
          </p:cNvPr>
          <p:cNvSpPr>
            <a:spLocks noGrp="1"/>
          </p:cNvSpPr>
          <p:nvPr>
            <p:ph type="title"/>
          </p:nvPr>
        </p:nvSpPr>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Useful Previously Calibrated Information</a:t>
            </a:r>
          </a:p>
        </p:txBody>
      </p:sp>
      <p:sp>
        <p:nvSpPr>
          <p:cNvPr id="3" name="Segnaposto testo 2">
            <a:extLst>
              <a:ext uri="{FF2B5EF4-FFF2-40B4-BE49-F238E27FC236}">
                <a16:creationId xmlns:a16="http://schemas.microsoft.com/office/drawing/2014/main" id="{D37AF5F3-8758-4CDE-91D5-8C52C67D9746}"/>
              </a:ext>
            </a:extLst>
          </p:cNvPr>
          <p:cNvSpPr>
            <a:spLocks noGrp="1"/>
          </p:cNvSpPr>
          <p:nvPr>
            <p:ph type="body" idx="1"/>
          </p:nvPr>
        </p:nvSpPr>
        <p:spPr>
          <a:xfrm>
            <a:off x="311700" y="1152475"/>
            <a:ext cx="8245002" cy="3416400"/>
          </a:xfrm>
        </p:spPr>
        <p:txBody>
          <a:bodyPr/>
          <a:lstStyle/>
          <a:p>
            <a:pPr marL="114300" indent="0">
              <a:buNone/>
            </a:pPr>
            <a:r>
              <a:rPr lang="en-US" dirty="0">
                <a:latin typeface="Open Sans" panose="020B0606030504020204" pitchFamily="34" charset="0"/>
                <a:ea typeface="Open Sans" panose="020B0606030504020204" pitchFamily="34" charset="0"/>
                <a:cs typeface="Open Sans" panose="020B0606030504020204" pitchFamily="34" charset="0"/>
              </a:rPr>
              <a:t>The AO control law that defines the </a:t>
            </a: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status</a:t>
            </a:r>
            <a:r>
              <a:rPr lang="en-US" dirty="0">
                <a:latin typeface="Open Sans" panose="020B0606030504020204" pitchFamily="34" charset="0"/>
                <a:ea typeface="Open Sans" panose="020B0606030504020204" pitchFamily="34" charset="0"/>
                <a:cs typeface="Open Sans" panose="020B0606030504020204" pitchFamily="34" charset="0"/>
              </a:rPr>
              <a:t> of the DM through the linear combination coefficients, </a:t>
            </a:r>
            <a:r>
              <a:rPr lang="fr-FR" sz="1800" dirty="0">
                <a:latin typeface="Open Sans" panose="020B0606030504020204" pitchFamily="34" charset="0"/>
                <a:ea typeface="Open Sans" panose="020B0606030504020204" pitchFamily="34" charset="0"/>
                <a:cs typeface="Open Sans" panose="020B0606030504020204" pitchFamily="34" charset="0"/>
              </a:rPr>
              <a:t>c(</a:t>
            </a:r>
            <a:r>
              <a:rPr lang="fr-FR" sz="1800" i="1" dirty="0">
                <a:latin typeface="Open Sans" panose="020B0606030504020204" pitchFamily="34" charset="0"/>
                <a:ea typeface="Open Sans" panose="020B0606030504020204" pitchFamily="34" charset="0"/>
                <a:cs typeface="Open Sans" panose="020B0606030504020204" pitchFamily="34" charset="0"/>
              </a:rPr>
              <a:t>t</a:t>
            </a:r>
            <a:r>
              <a:rPr lang="fr-FR" sz="1800" dirty="0">
                <a:latin typeface="Open Sans" panose="020B0606030504020204" pitchFamily="34" charset="0"/>
                <a:ea typeface="Open Sans" panose="020B0606030504020204" pitchFamily="34" charset="0"/>
                <a:cs typeface="Open Sans" panose="020B0606030504020204" pitchFamily="34" charset="0"/>
              </a:rPr>
              <a:t>)</a:t>
            </a:r>
            <a:r>
              <a:rPr lang="en-US" dirty="0">
                <a:latin typeface="Open Sans" panose="020B0606030504020204" pitchFamily="34" charset="0"/>
                <a:ea typeface="Open Sans" panose="020B0606030504020204" pitchFamily="34" charset="0"/>
                <a:cs typeface="Open Sans" panose="020B0606030504020204" pitchFamily="34" charset="0"/>
              </a:rPr>
              <a:t>:</a:t>
            </a:r>
          </a:p>
          <a:p>
            <a:pPr marL="114300" indent="0">
              <a:buNone/>
            </a:pPr>
            <a:r>
              <a:rPr lang="fr-FR" sz="1800" dirty="0">
                <a:latin typeface="Open Sans" panose="020B0606030504020204" pitchFamily="34" charset="0"/>
                <a:ea typeface="Open Sans" panose="020B0606030504020204" pitchFamily="34" charset="0"/>
                <a:cs typeface="Open Sans" panose="020B0606030504020204" pitchFamily="34" charset="0"/>
              </a:rPr>
              <a:t>				c(</a:t>
            </a:r>
            <a:r>
              <a:rPr lang="fr-FR" sz="1800" i="1" dirty="0">
                <a:latin typeface="Open Sans" panose="020B0606030504020204" pitchFamily="34" charset="0"/>
                <a:ea typeface="Open Sans" panose="020B0606030504020204" pitchFamily="34" charset="0"/>
                <a:cs typeface="Open Sans" panose="020B0606030504020204" pitchFamily="34" charset="0"/>
              </a:rPr>
              <a:t>t</a:t>
            </a:r>
            <a:r>
              <a:rPr lang="en-US" sz="1800" i="1" baseline="-25000" dirty="0">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1</a:t>
            </a:r>
            <a:r>
              <a:rPr lang="fr-FR" sz="1800" dirty="0">
                <a:latin typeface="Open Sans" panose="020B0606030504020204" pitchFamily="34" charset="0"/>
                <a:ea typeface="Open Sans" panose="020B0606030504020204" pitchFamily="34" charset="0"/>
                <a:cs typeface="Open Sans" panose="020B0606030504020204" pitchFamily="34" charset="0"/>
              </a:rPr>
              <a:t>) = c(</a:t>
            </a:r>
            <a:r>
              <a:rPr lang="fr-FR" sz="1800" i="1" dirty="0">
                <a:latin typeface="Open Sans" panose="020B0606030504020204" pitchFamily="34" charset="0"/>
                <a:ea typeface="Open Sans" panose="020B0606030504020204" pitchFamily="34" charset="0"/>
                <a:cs typeface="Open Sans" panose="020B0606030504020204" pitchFamily="34" charset="0"/>
              </a:rPr>
              <a:t>t</a:t>
            </a:r>
            <a:r>
              <a:rPr lang="en-US" sz="1800" i="1" baseline="-25000" dirty="0">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0</a:t>
            </a:r>
            <a:r>
              <a:rPr lang="fr-FR" sz="1800" dirty="0">
                <a:latin typeface="Open Sans" panose="020B0606030504020204" pitchFamily="34" charset="0"/>
                <a:ea typeface="Open Sans" panose="020B0606030504020204" pitchFamily="34" charset="0"/>
                <a:cs typeface="Open Sans" panose="020B0606030504020204" pitchFamily="34" charset="0"/>
              </a:rPr>
              <a:t>) + g • (</a:t>
            </a:r>
            <a:r>
              <a:rPr lang="fr-FR" sz="1800" dirty="0" err="1">
                <a:latin typeface="Open Sans" panose="020B0606030504020204" pitchFamily="34" charset="0"/>
                <a:ea typeface="Open Sans" panose="020B0606030504020204" pitchFamily="34" charset="0"/>
                <a:cs typeface="Open Sans" panose="020B0606030504020204" pitchFamily="34" charset="0"/>
              </a:rPr>
              <a:t>slopes</a:t>
            </a:r>
            <a:r>
              <a:rPr lang="fr-FR" sz="1800" dirty="0">
                <a:latin typeface="Open Sans" panose="020B0606030504020204" pitchFamily="34" charset="0"/>
                <a:ea typeface="Open Sans" panose="020B0606030504020204" pitchFamily="34" charset="0"/>
                <a:cs typeface="Open Sans" panose="020B0606030504020204" pitchFamily="34" charset="0"/>
              </a:rPr>
              <a:t> </a:t>
            </a:r>
            <a:r>
              <a:rPr lang="en-US" sz="1800" dirty="0">
                <a:latin typeface="Open Sans" panose="020B0606030504020204" pitchFamily="34" charset="0"/>
                <a:ea typeface="Open Sans" panose="020B0606030504020204" pitchFamily="34" charset="0"/>
                <a:cs typeface="Open Sans" panose="020B0606030504020204" pitchFamily="34" charset="0"/>
              </a:rPr>
              <a:t>×</a:t>
            </a:r>
            <a:r>
              <a:rPr lang="fr-FR" sz="1800" dirty="0">
                <a:latin typeface="Open Sans" panose="020B0606030504020204" pitchFamily="34" charset="0"/>
                <a:ea typeface="Open Sans" panose="020B0606030504020204" pitchFamily="34" charset="0"/>
                <a:cs typeface="Open Sans" panose="020B0606030504020204" pitchFamily="34" charset="0"/>
              </a:rPr>
              <a:t> </a:t>
            </a:r>
            <a:r>
              <a:rPr lang="fr-FR" sz="18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a:t>
            </a:r>
            <a:r>
              <a:rPr lang="fr-FR" sz="1800" baseline="30000" dirty="0">
                <a:latin typeface="Open Sans" panose="020B0606030504020204" pitchFamily="34" charset="0"/>
                <a:ea typeface="Open Sans" panose="020B0606030504020204" pitchFamily="34" charset="0"/>
                <a:cs typeface="Open Sans" panose="020B0606030504020204" pitchFamily="34" charset="0"/>
              </a:rPr>
              <a:t>T</a:t>
            </a:r>
            <a:r>
              <a:rPr lang="en-US" dirty="0">
                <a:latin typeface="Open Sans" panose="020B0606030504020204" pitchFamily="34" charset="0"/>
                <a:ea typeface="Open Sans" panose="020B0606030504020204" pitchFamily="34" charset="0"/>
                <a:cs typeface="Open Sans" panose="020B0606030504020204" pitchFamily="34" charset="0"/>
              </a:rPr>
              <a:t>-NCPA)</a:t>
            </a:r>
          </a:p>
          <a:p>
            <a:pPr marL="114300" indent="0">
              <a:buNone/>
            </a:pPr>
            <a:r>
              <a:rPr lang="en-US" dirty="0">
                <a:latin typeface="Open Sans" panose="020B0606030504020204" pitchFamily="34" charset="0"/>
                <a:ea typeface="Open Sans" panose="020B0606030504020204" pitchFamily="34" charset="0"/>
                <a:cs typeface="Open Sans" panose="020B0606030504020204" pitchFamily="34" charset="0"/>
              </a:rPr>
              <a:t>While the actual </a:t>
            </a: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shape</a:t>
            </a:r>
            <a:r>
              <a:rPr lang="en-US" dirty="0">
                <a:latin typeface="Open Sans" panose="020B0606030504020204" pitchFamily="34" charset="0"/>
                <a:ea typeface="Open Sans" panose="020B0606030504020204" pitchFamily="34" charset="0"/>
                <a:cs typeface="Open Sans" panose="020B0606030504020204" pitchFamily="34" charset="0"/>
              </a:rPr>
              <a:t> of the DM in terms of phase is obtained moving from the coefficients to the shapes composing the modal base: 				</a:t>
            </a:r>
            <a:r>
              <a:rPr lang="fr-FR" dirty="0">
                <a:latin typeface="Open Sans" panose="020B0606030504020204" pitchFamily="34" charset="0"/>
                <a:ea typeface="Open Sans" panose="020B0606030504020204" pitchFamily="34" charset="0"/>
                <a:cs typeface="Open Sans" panose="020B0606030504020204" pitchFamily="34" charset="0"/>
              </a:rPr>
              <a:t>WF</a:t>
            </a:r>
            <a:r>
              <a:rPr lang="fr-FR" baseline="-25000" dirty="0">
                <a:latin typeface="Open Sans" panose="020B0606030504020204" pitchFamily="34" charset="0"/>
                <a:ea typeface="Open Sans" panose="020B0606030504020204" pitchFamily="34" charset="0"/>
                <a:cs typeface="Open Sans" panose="020B0606030504020204" pitchFamily="34" charset="0"/>
              </a:rPr>
              <a:t>DM</a:t>
            </a:r>
            <a:r>
              <a:rPr lang="fr-FR" sz="1800" dirty="0">
                <a:latin typeface="Open Sans" panose="020B0606030504020204" pitchFamily="34" charset="0"/>
                <a:ea typeface="Open Sans" panose="020B0606030504020204" pitchFamily="34" charset="0"/>
                <a:cs typeface="Open Sans" panose="020B0606030504020204" pitchFamily="34" charset="0"/>
              </a:rPr>
              <a:t>(</a:t>
            </a:r>
            <a:r>
              <a:rPr lang="fr-FR" sz="1800" i="1" dirty="0">
                <a:latin typeface="Open Sans" panose="020B0606030504020204" pitchFamily="34" charset="0"/>
                <a:ea typeface="Open Sans" panose="020B0606030504020204" pitchFamily="34" charset="0"/>
                <a:cs typeface="Open Sans" panose="020B0606030504020204" pitchFamily="34" charset="0"/>
              </a:rPr>
              <a:t>t</a:t>
            </a:r>
            <a:r>
              <a:rPr lang="en-US" sz="1800" i="1" baseline="-25000" dirty="0">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1</a:t>
            </a:r>
            <a:r>
              <a:rPr lang="fr-FR" sz="1800" dirty="0">
                <a:latin typeface="Open Sans" panose="020B0606030504020204" pitchFamily="34" charset="0"/>
                <a:ea typeface="Open Sans" panose="020B0606030504020204" pitchFamily="34" charset="0"/>
                <a:cs typeface="Open Sans" panose="020B0606030504020204" pitchFamily="34" charset="0"/>
              </a:rPr>
              <a:t>) = c(</a:t>
            </a:r>
            <a:r>
              <a:rPr lang="fr-FR" sz="1800" i="1" dirty="0">
                <a:latin typeface="Open Sans" panose="020B0606030504020204" pitchFamily="34" charset="0"/>
                <a:ea typeface="Open Sans" panose="020B0606030504020204" pitchFamily="34" charset="0"/>
                <a:cs typeface="Open Sans" panose="020B0606030504020204" pitchFamily="34" charset="0"/>
              </a:rPr>
              <a:t>t</a:t>
            </a:r>
            <a:r>
              <a:rPr lang="en-US" sz="1800" i="1" baseline="-25000" dirty="0">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1</a:t>
            </a:r>
            <a:r>
              <a:rPr lang="fr-FR" sz="1800" dirty="0">
                <a:latin typeface="Open Sans" panose="020B0606030504020204" pitchFamily="34" charset="0"/>
                <a:ea typeface="Open Sans" panose="020B0606030504020204" pitchFamily="34" charset="0"/>
                <a:cs typeface="Open Sans" panose="020B0606030504020204" pitchFamily="34" charset="0"/>
              </a:rPr>
              <a:t>) </a:t>
            </a:r>
            <a:r>
              <a:rPr lang="en-US" sz="1800" dirty="0">
                <a:latin typeface="Open Sans" panose="020B0606030504020204" pitchFamily="34" charset="0"/>
                <a:ea typeface="Open Sans" panose="020B0606030504020204" pitchFamily="34" charset="0"/>
                <a:cs typeface="Open Sans" panose="020B0606030504020204" pitchFamily="34" charset="0"/>
              </a:rPr>
              <a:t>×</a:t>
            </a:r>
            <a:r>
              <a:rPr lang="fr-FR" sz="1800" dirty="0">
                <a:latin typeface="Open Sans" panose="020B0606030504020204" pitchFamily="34" charset="0"/>
                <a:ea typeface="Open Sans" panose="020B0606030504020204" pitchFamily="34" charset="0"/>
                <a:cs typeface="Open Sans" panose="020B0606030504020204" pitchFamily="34" charset="0"/>
              </a:rPr>
              <a:t> </a:t>
            </a:r>
            <a:r>
              <a:rPr lang="en-US" sz="18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KL</a:t>
            </a:r>
            <a:endParaRPr lang="en-US"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11430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CasellaDiTesto 4">
            <a:extLst>
              <a:ext uri="{FF2B5EF4-FFF2-40B4-BE49-F238E27FC236}">
                <a16:creationId xmlns:a16="http://schemas.microsoft.com/office/drawing/2014/main" id="{356663B7-9CA6-41A4-A943-F6A94CD7750D}"/>
              </a:ext>
            </a:extLst>
          </p:cNvPr>
          <p:cNvSpPr txBox="1"/>
          <p:nvPr/>
        </p:nvSpPr>
        <p:spPr>
          <a:xfrm>
            <a:off x="346953" y="3152954"/>
            <a:ext cx="2042808" cy="1384995"/>
          </a:xfrm>
          <a:prstGeom prst="rect">
            <a:avLst/>
          </a:prstGeom>
          <a:solidFill>
            <a:schemeClr val="accent6">
              <a:lumMod val="20000"/>
              <a:lumOff val="80000"/>
            </a:schemeClr>
          </a:solidFill>
        </p:spPr>
        <p:txBody>
          <a:bodyPr wrap="square">
            <a:spAutoFit/>
          </a:bodyPr>
          <a:lstStyle/>
          <a:p>
            <a:pPr marL="114300" indent="0">
              <a:buNone/>
            </a:pPr>
            <a:r>
              <a:rPr lang="en-US"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 </a:t>
            </a:r>
            <a:r>
              <a:rPr lang="en-US"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is</a:t>
            </a:r>
            <a:r>
              <a:rPr lang="en-US"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the control matrix, this is known and determined using the calibrated interaction matrix (</a:t>
            </a:r>
            <a:r>
              <a:rPr lang="en-US"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IM</a:t>
            </a:r>
            <a:r>
              <a:rPr lang="en-US"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6" name="CasellaDiTesto 5">
            <a:extLst>
              <a:ext uri="{FF2B5EF4-FFF2-40B4-BE49-F238E27FC236}">
                <a16:creationId xmlns:a16="http://schemas.microsoft.com/office/drawing/2014/main" id="{3CD83AC2-C380-4B47-9E4A-84C29E6A902F}"/>
              </a:ext>
            </a:extLst>
          </p:cNvPr>
          <p:cNvSpPr txBox="1"/>
          <p:nvPr/>
        </p:nvSpPr>
        <p:spPr>
          <a:xfrm>
            <a:off x="2529192" y="3152953"/>
            <a:ext cx="2042808" cy="1384995"/>
          </a:xfrm>
          <a:prstGeom prst="rect">
            <a:avLst/>
          </a:prstGeom>
          <a:solidFill>
            <a:schemeClr val="accent6">
              <a:lumMod val="20000"/>
              <a:lumOff val="80000"/>
            </a:schemeClr>
          </a:solidFill>
        </p:spPr>
        <p:txBody>
          <a:bodyPr wrap="square">
            <a:spAutoFit/>
          </a:bodyPr>
          <a:lstStyle/>
          <a:p>
            <a:pPr marL="114300" indent="0">
              <a:buNone/>
            </a:pPr>
            <a:r>
              <a:rPr lang="en-US"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KL </a:t>
            </a:r>
            <a:r>
              <a:rPr lang="en-US"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is</a:t>
            </a:r>
            <a:r>
              <a:rPr lang="en-US"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the array containing the WF map of each of the modes in the modal base (</a:t>
            </a:r>
            <a:r>
              <a:rPr lang="en-US"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Karhounen-Loeve</a:t>
            </a:r>
            <a:r>
              <a:rPr lang="en-US"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7" name="CasellaDiTesto 6">
            <a:extLst>
              <a:ext uri="{FF2B5EF4-FFF2-40B4-BE49-F238E27FC236}">
                <a16:creationId xmlns:a16="http://schemas.microsoft.com/office/drawing/2014/main" id="{EC79FCAF-E5C6-4638-B51D-73BDFFDBFA94}"/>
              </a:ext>
            </a:extLst>
          </p:cNvPr>
          <p:cNvSpPr txBox="1"/>
          <p:nvPr/>
        </p:nvSpPr>
        <p:spPr>
          <a:xfrm>
            <a:off x="4623881" y="3152952"/>
            <a:ext cx="2165611" cy="1384995"/>
          </a:xfrm>
          <a:prstGeom prst="rect">
            <a:avLst/>
          </a:prstGeom>
          <a:solidFill>
            <a:schemeClr val="accent6">
              <a:lumMod val="20000"/>
              <a:lumOff val="80000"/>
            </a:schemeClr>
          </a:solidFill>
        </p:spPr>
        <p:txBody>
          <a:bodyPr wrap="square">
            <a:spAutoFit/>
          </a:bodyPr>
          <a:lstStyle/>
          <a:p>
            <a:pPr marL="114300" indent="0">
              <a:buNone/>
            </a:pPr>
            <a:r>
              <a:rPr lang="en-US"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NCPA </a:t>
            </a:r>
            <a:r>
              <a:rPr lang="en-US"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is</a:t>
            </a:r>
            <a:r>
              <a:rPr lang="en-US"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the vector of coefficients containing the modal description of the WF difference between AO and camera</a:t>
            </a:r>
          </a:p>
        </p:txBody>
      </p:sp>
      <p:sp>
        <p:nvSpPr>
          <p:cNvPr id="8" name="CasellaDiTesto 7">
            <a:extLst>
              <a:ext uri="{FF2B5EF4-FFF2-40B4-BE49-F238E27FC236}">
                <a16:creationId xmlns:a16="http://schemas.microsoft.com/office/drawing/2014/main" id="{AC8C2FBD-8CD3-4CCC-B6D3-DC3B0E1F7669}"/>
              </a:ext>
            </a:extLst>
          </p:cNvPr>
          <p:cNvSpPr txBox="1"/>
          <p:nvPr/>
        </p:nvSpPr>
        <p:spPr>
          <a:xfrm>
            <a:off x="398834" y="4542817"/>
            <a:ext cx="7845417" cy="523220"/>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Ideally, the instantaneous </a:t>
            </a:r>
            <a:r>
              <a:rPr lang="en-US" dirty="0" err="1">
                <a:latin typeface="Open Sans" panose="020B0606030504020204" pitchFamily="34" charset="0"/>
                <a:ea typeface="Open Sans" panose="020B0606030504020204" pitchFamily="34" charset="0"/>
                <a:cs typeface="Open Sans" panose="020B0606030504020204" pitchFamily="34" charset="0"/>
              </a:rPr>
              <a:t>WaveFront</a:t>
            </a:r>
            <a:r>
              <a:rPr lang="en-US" dirty="0">
                <a:latin typeface="Open Sans" panose="020B0606030504020204" pitchFamily="34" charset="0"/>
                <a:ea typeface="Open Sans" panose="020B0606030504020204" pitchFamily="34" charset="0"/>
                <a:cs typeface="Open Sans" panose="020B0606030504020204" pitchFamily="34" charset="0"/>
              </a:rPr>
              <a:t> (WF) seen by the WFS is: </a:t>
            </a:r>
            <a:r>
              <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rPr>
              <a:t>WF</a:t>
            </a:r>
            <a:r>
              <a:rPr lang="en-US" baseline="-25000" dirty="0">
                <a:solidFill>
                  <a:srgbClr val="FF0000"/>
                </a:solidFill>
                <a:latin typeface="Open Sans" panose="020B0606030504020204" pitchFamily="34" charset="0"/>
                <a:ea typeface="Open Sans" panose="020B0606030504020204" pitchFamily="34" charset="0"/>
                <a:cs typeface="Open Sans" panose="020B0606030504020204" pitchFamily="34" charset="0"/>
              </a:rPr>
              <a:t>SLP</a:t>
            </a:r>
            <a:r>
              <a:rPr lang="en-US" dirty="0">
                <a:latin typeface="Open Sans" panose="020B0606030504020204" pitchFamily="34" charset="0"/>
                <a:ea typeface="Open Sans" panose="020B0606030504020204" pitchFamily="34" charset="0"/>
                <a:cs typeface="Open Sans" panose="020B0606030504020204" pitchFamily="34" charset="0"/>
              </a:rPr>
              <a:t> = </a:t>
            </a:r>
            <a:r>
              <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rPr>
              <a:t>slopes </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IM</a:t>
            </a:r>
            <a:r>
              <a:rPr lang="en-US" baseline="30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-1</a:t>
            </a:r>
            <a:r>
              <a:rPr lang="en-US" b="1" baseline="30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KL</a:t>
            </a:r>
            <a:r>
              <a:rPr lang="en-US" sz="1400" dirty="0">
                <a:latin typeface="Open Sans" panose="020B0606030504020204" pitchFamily="34" charset="0"/>
                <a:ea typeface="Open Sans" panose="020B0606030504020204" pitchFamily="34" charset="0"/>
                <a:cs typeface="Open Sans" panose="020B0606030504020204" pitchFamily="34" charset="0"/>
              </a:rPr>
              <a:t>. </a:t>
            </a:r>
          </a:p>
          <a:p>
            <a:r>
              <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rPr>
              <a:t>WF</a:t>
            </a:r>
            <a:r>
              <a:rPr lang="en-US" baseline="-25000" dirty="0">
                <a:solidFill>
                  <a:srgbClr val="FF0000"/>
                </a:solidFill>
                <a:latin typeface="Open Sans" panose="020B0606030504020204" pitchFamily="34" charset="0"/>
                <a:ea typeface="Open Sans" panose="020B0606030504020204" pitchFamily="34" charset="0"/>
                <a:cs typeface="Open Sans" panose="020B0606030504020204" pitchFamily="34" charset="0"/>
              </a:rPr>
              <a:t>SLP</a:t>
            </a:r>
            <a:r>
              <a:rPr lang="en-US" sz="1400" dirty="0">
                <a:latin typeface="Open Sans" panose="020B0606030504020204" pitchFamily="34" charset="0"/>
                <a:ea typeface="Open Sans" panose="020B0606030504020204" pitchFamily="34" charset="0"/>
                <a:cs typeface="Open Sans" panose="020B0606030504020204" pitchFamily="34" charset="0"/>
              </a:rPr>
              <a:t> is a low-resolution image of the original WF.</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asellaDiTesto 8">
            <a:extLst>
              <a:ext uri="{FF2B5EF4-FFF2-40B4-BE49-F238E27FC236}">
                <a16:creationId xmlns:a16="http://schemas.microsoft.com/office/drawing/2014/main" id="{FDAB1FC0-3DA8-4174-9C27-9991E0BFAE03}"/>
              </a:ext>
            </a:extLst>
          </p:cNvPr>
          <p:cNvSpPr txBox="1"/>
          <p:nvPr/>
        </p:nvSpPr>
        <p:spPr>
          <a:xfrm>
            <a:off x="6847859" y="3152952"/>
            <a:ext cx="2042808" cy="1169551"/>
          </a:xfrm>
          <a:prstGeom prst="rect">
            <a:avLst/>
          </a:prstGeom>
          <a:solidFill>
            <a:schemeClr val="accent6">
              <a:lumMod val="20000"/>
              <a:lumOff val="80000"/>
            </a:schemeClr>
          </a:solidFill>
        </p:spPr>
        <p:txBody>
          <a:bodyPr wrap="square">
            <a:spAutoFit/>
          </a:bodyPr>
          <a:lstStyle/>
          <a:p>
            <a:pPr marL="114300" indent="0">
              <a:buNone/>
            </a:pPr>
            <a:r>
              <a:rPr lang="en-US"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IM </a:t>
            </a:r>
            <a:r>
              <a:rPr lang="en-US"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is the DM to WFS interaction matrix, the pseudo-inverse</a:t>
            </a:r>
            <a:r>
              <a:rPr lang="en-US"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IM</a:t>
            </a:r>
            <a:r>
              <a:rPr lang="en-US" baseline="30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-1</a:t>
            </a:r>
            <a:r>
              <a:rPr lang="en-US"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will be used by the PSF-R algorithm</a:t>
            </a:r>
            <a:endParaRPr lang="en-US" baseline="30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CasellaDiTesto 3">
            <a:extLst>
              <a:ext uri="{FF2B5EF4-FFF2-40B4-BE49-F238E27FC236}">
                <a16:creationId xmlns:a16="http://schemas.microsoft.com/office/drawing/2014/main" id="{5F0D0C00-2D3A-4193-BE90-205674A15060}"/>
              </a:ext>
            </a:extLst>
          </p:cNvPr>
          <p:cNvSpPr txBox="1"/>
          <p:nvPr/>
        </p:nvSpPr>
        <p:spPr>
          <a:xfrm>
            <a:off x="5693927" y="1623673"/>
            <a:ext cx="2862775" cy="307777"/>
          </a:xfrm>
          <a:prstGeom prst="rect">
            <a:avLst/>
          </a:prstGeom>
          <a:noFill/>
        </p:spPr>
        <p:txBody>
          <a:bodyPr wrap="square" rtlCol="0">
            <a:spAutoFit/>
          </a:bodyPr>
          <a:lstStyle/>
          <a:p>
            <a:r>
              <a:rPr lang="it-IT" i="1" dirty="0" err="1"/>
              <a:t>Reconstructed</a:t>
            </a:r>
            <a:r>
              <a:rPr lang="it-IT" i="1" dirty="0"/>
              <a:t> delta WF</a:t>
            </a:r>
            <a:endParaRPr lang="en-US" i="1" dirty="0"/>
          </a:p>
        </p:txBody>
      </p:sp>
    </p:spTree>
    <p:extLst>
      <p:ext uri="{BB962C8B-B14F-4D97-AF65-F5344CB8AC3E}">
        <p14:creationId xmlns:p14="http://schemas.microsoft.com/office/powerpoint/2010/main" val="1230992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A3F6E6-9A2B-43A6-918B-CBFA1379FFB2}"/>
              </a:ext>
            </a:extLst>
          </p:cNvPr>
          <p:cNvSpPr>
            <a:spLocks noGrp="1"/>
          </p:cNvSpPr>
          <p:nvPr>
            <p:ph type="title"/>
          </p:nvPr>
        </p:nvSpPr>
        <p:spPr/>
        <p:txBody>
          <a:bodyPr>
            <a:normAutofit fontScale="90000"/>
          </a:bodyPr>
          <a:lstStyle/>
          <a:p>
            <a:r>
              <a:rPr lang="en-US" dirty="0"/>
              <a:t>Parallel component</a:t>
            </a:r>
          </a:p>
        </p:txBody>
      </p:sp>
      <p:sp>
        <p:nvSpPr>
          <p:cNvPr id="3" name="Segnaposto testo 2">
            <a:extLst>
              <a:ext uri="{FF2B5EF4-FFF2-40B4-BE49-F238E27FC236}">
                <a16:creationId xmlns:a16="http://schemas.microsoft.com/office/drawing/2014/main" id="{ADD19EDB-F560-4926-8CA9-A6B8EABB6A1D}"/>
              </a:ext>
            </a:extLst>
          </p:cNvPr>
          <p:cNvSpPr>
            <a:spLocks noGrp="1"/>
          </p:cNvSpPr>
          <p:nvPr>
            <p:ph type="body" idx="1"/>
          </p:nvPr>
        </p:nvSpPr>
        <p:spPr>
          <a:xfrm>
            <a:off x="311700" y="1152475"/>
            <a:ext cx="4043049" cy="3416400"/>
          </a:xfrm>
        </p:spPr>
        <p:txBody>
          <a:bodyPr>
            <a:normAutofit fontScale="70000" lnSpcReduction="20000"/>
          </a:bodyPr>
          <a:lstStyle/>
          <a:p>
            <a:pPr marL="114300" indent="0">
              <a:buNone/>
            </a:pPr>
            <a:r>
              <a:rPr lang="en-US" dirty="0">
                <a:solidFill>
                  <a:schemeClr val="tx1"/>
                </a:solidFill>
              </a:rPr>
              <a:t>The </a:t>
            </a:r>
            <a:r>
              <a:rPr lang="en-US" dirty="0">
                <a:solidFill>
                  <a:srgbClr val="FF0000"/>
                </a:solidFill>
              </a:rPr>
              <a:t>WF</a:t>
            </a:r>
            <a:r>
              <a:rPr lang="en-US" baseline="-25000" dirty="0">
                <a:solidFill>
                  <a:srgbClr val="FF0000"/>
                </a:solidFill>
              </a:rPr>
              <a:t>SLP</a:t>
            </a:r>
            <a:r>
              <a:rPr lang="en-US" dirty="0"/>
              <a:t> = </a:t>
            </a:r>
            <a:r>
              <a:rPr lang="en-US" dirty="0">
                <a:solidFill>
                  <a:srgbClr val="FF0000"/>
                </a:solidFill>
              </a:rPr>
              <a:t>slopes</a:t>
            </a:r>
            <a:r>
              <a:rPr lang="en-US" sz="1800" dirty="0">
                <a:latin typeface="Open Sans" panose="020B0606030504020204" pitchFamily="34" charset="0"/>
                <a:ea typeface="Open Sans" panose="020B0606030504020204" pitchFamily="34" charset="0"/>
                <a:cs typeface="Open Sans" panose="020B0606030504020204" pitchFamily="34" charset="0"/>
              </a:rPr>
              <a:t> × </a:t>
            </a:r>
            <a:r>
              <a:rPr lang="en-US"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IM</a:t>
            </a:r>
            <a:r>
              <a:rPr lang="en-US" baseline="30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-1</a:t>
            </a:r>
            <a:r>
              <a:rPr lang="en-US" b="1" baseline="30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800" dirty="0">
                <a:latin typeface="Open Sans" panose="020B0606030504020204" pitchFamily="34" charset="0"/>
                <a:ea typeface="Open Sans" panose="020B0606030504020204" pitchFamily="34" charset="0"/>
                <a:cs typeface="Open Sans" panose="020B0606030504020204" pitchFamily="34" charset="0"/>
              </a:rPr>
              <a:t>×</a:t>
            </a:r>
            <a:r>
              <a:rPr lang="fr-FR" sz="1800" dirty="0">
                <a:latin typeface="Open Sans" panose="020B0606030504020204" pitchFamily="34" charset="0"/>
                <a:ea typeface="Open Sans" panose="020B0606030504020204" pitchFamily="34" charset="0"/>
                <a:cs typeface="Open Sans" panose="020B0606030504020204" pitchFamily="34" charset="0"/>
              </a:rPr>
              <a:t> </a:t>
            </a:r>
            <a:r>
              <a:rPr lang="en-US" sz="18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KL </a:t>
            </a: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is the so called “parallel part“ responsible for the shape of the PSF within the control radius.</a:t>
            </a:r>
          </a:p>
          <a:p>
            <a:pPr marL="114300" indent="0">
              <a:buNone/>
            </a:pP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The parallel WF history is then computed from the slopes history.</a:t>
            </a:r>
          </a:p>
          <a:p>
            <a:pPr marL="114300" indent="0">
              <a:buNone/>
            </a:pP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However, several corrections need to be implemented:</a:t>
            </a:r>
          </a:p>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Slopes to WF operation needs non-linearity correction, through the optical loop gain application:</a:t>
            </a:r>
          </a:p>
          <a:p>
            <a:pPr marL="114300" indent="0">
              <a:buNone/>
            </a:pPr>
            <a:r>
              <a:rPr lang="en-US" dirty="0">
                <a:solidFill>
                  <a:srgbClr val="FF0000"/>
                </a:solidFill>
              </a:rPr>
              <a:t>       WF</a:t>
            </a:r>
            <a:r>
              <a:rPr lang="en-US" baseline="-25000" dirty="0">
                <a:solidFill>
                  <a:srgbClr val="FF0000"/>
                </a:solidFill>
              </a:rPr>
              <a:t>SLP</a:t>
            </a:r>
            <a:r>
              <a:rPr lang="en-US" dirty="0"/>
              <a:t> = </a:t>
            </a:r>
            <a:r>
              <a:rPr lang="en-US" dirty="0">
                <a:solidFill>
                  <a:srgbClr val="FF0000"/>
                </a:solidFill>
              </a:rPr>
              <a:t>slopes</a:t>
            </a:r>
            <a:r>
              <a:rPr lang="en-US" sz="1800" dirty="0">
                <a:latin typeface="Open Sans" panose="020B0606030504020204" pitchFamily="34" charset="0"/>
                <a:ea typeface="Open Sans" panose="020B0606030504020204" pitchFamily="34" charset="0"/>
                <a:cs typeface="Open Sans" panose="020B0606030504020204" pitchFamily="34" charset="0"/>
              </a:rPr>
              <a:t> × </a:t>
            </a:r>
            <a:r>
              <a:rPr lang="en-US"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IM</a:t>
            </a:r>
            <a:r>
              <a:rPr lang="en-US" baseline="30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-1</a:t>
            </a:r>
            <a:r>
              <a:rPr lang="en-US" b="1" baseline="30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it-IT" dirty="0">
                <a:solidFill>
                  <a:schemeClr val="accent5">
                    <a:lumMod val="50000"/>
                  </a:schemeClr>
                </a:solidFill>
                <a:latin typeface="Calibri" panose="020F0502020204030204" pitchFamily="34" charset="0"/>
                <a:ea typeface="Open Sans" panose="020B0606030504020204" pitchFamily="34" charset="0"/>
                <a:cs typeface="Calibri" panose="020F0502020204030204" pitchFamily="34" charset="0"/>
              </a:rPr>
              <a:t>•</a:t>
            </a:r>
            <a:r>
              <a:rPr lang="it-IT" dirty="0" err="1">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g</a:t>
            </a:r>
            <a:r>
              <a:rPr lang="it-IT" baseline="-25000" dirty="0" err="1">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opt</a:t>
            </a:r>
            <a:r>
              <a:rPr lang="it-IT" baseline="-25000"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800" dirty="0">
                <a:latin typeface="Open Sans" panose="020B0606030504020204" pitchFamily="34" charset="0"/>
                <a:ea typeface="Open Sans" panose="020B0606030504020204" pitchFamily="34" charset="0"/>
                <a:cs typeface="Open Sans" panose="020B0606030504020204" pitchFamily="34" charset="0"/>
              </a:rPr>
              <a:t>×</a:t>
            </a:r>
            <a:r>
              <a:rPr lang="fr-FR" sz="18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KL</a:t>
            </a:r>
          </a:p>
          <a:p>
            <a:pPr marL="114300" indent="0">
              <a:buNone/>
            </a:pPr>
            <a:endParaRPr lang="en-US" sz="18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The WF part due to the noise contribution is weighted by the loop gain g .. See next</a:t>
            </a:r>
          </a:p>
        </p:txBody>
      </p:sp>
      <p:pic>
        <p:nvPicPr>
          <p:cNvPr id="4" name="Immagine 3">
            <a:extLst>
              <a:ext uri="{FF2B5EF4-FFF2-40B4-BE49-F238E27FC236}">
                <a16:creationId xmlns:a16="http://schemas.microsoft.com/office/drawing/2014/main" id="{B6B1021E-E216-43B1-9AEA-412B2C9C01AC}"/>
              </a:ext>
            </a:extLst>
          </p:cNvPr>
          <p:cNvPicPr>
            <a:picLocks noChangeAspect="1"/>
          </p:cNvPicPr>
          <p:nvPr/>
        </p:nvPicPr>
        <p:blipFill>
          <a:blip r:embed="rId2"/>
          <a:stretch>
            <a:fillRect/>
          </a:stretch>
        </p:blipFill>
        <p:spPr>
          <a:xfrm>
            <a:off x="4698211" y="731375"/>
            <a:ext cx="4201281" cy="2862346"/>
          </a:xfrm>
          <a:prstGeom prst="rect">
            <a:avLst/>
          </a:prstGeom>
        </p:spPr>
      </p:pic>
      <p:sp>
        <p:nvSpPr>
          <p:cNvPr id="5" name="CasellaDiTesto 4">
            <a:extLst>
              <a:ext uri="{FF2B5EF4-FFF2-40B4-BE49-F238E27FC236}">
                <a16:creationId xmlns:a16="http://schemas.microsoft.com/office/drawing/2014/main" id="{4AA62C43-77D7-4455-B8E1-7CFA53B84F22}"/>
              </a:ext>
            </a:extLst>
          </p:cNvPr>
          <p:cNvSpPr txBox="1"/>
          <p:nvPr/>
        </p:nvSpPr>
        <p:spPr>
          <a:xfrm>
            <a:off x="5726020" y="3983409"/>
            <a:ext cx="2391038" cy="666849"/>
          </a:xfrm>
          <a:prstGeom prst="rect">
            <a:avLst/>
          </a:prstGeom>
          <a:solidFill>
            <a:schemeClr val="accent5">
              <a:lumMod val="20000"/>
              <a:lumOff val="80000"/>
            </a:schemeClr>
          </a:solidFill>
        </p:spPr>
        <p:txBody>
          <a:bodyPr wrap="square" rtlCol="0">
            <a:spAutoFit/>
          </a:bodyPr>
          <a:lstStyle/>
          <a:p>
            <a:pPr algn="ctr"/>
            <a:r>
              <a:rPr lang="it-IT" dirty="0" err="1">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g</a:t>
            </a:r>
            <a:r>
              <a:rPr lang="it-IT" baseline="-25000" dirty="0" err="1">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opt</a:t>
            </a:r>
            <a:r>
              <a:rPr lang="it-IT" baseline="-25000"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it-IT"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 Optical Loop Gain</a:t>
            </a:r>
          </a:p>
          <a:p>
            <a:pPr algn="ctr"/>
            <a:r>
              <a:rPr lang="it-IT"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it-IT" dirty="0" err="1">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sensitivity</a:t>
            </a:r>
            <a:endParaRPr lang="it-IT"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it-IT" baseline="-25000"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4228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Abstract</a:t>
            </a:r>
            <a:endParaRPr/>
          </a:p>
        </p:txBody>
      </p:sp>
      <p:sp>
        <p:nvSpPr>
          <p:cNvPr id="61" name="Google Shape;61;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it"/>
              <a:t>The thirst for enhanced sensitivity brought to extremely sophisticated systems. The current paradigm for optical instrumentation is to design larger and larger telescopes properly armed with Adaptive Optics (AO) modules. Such effort caused an analogous complexity of the camera/spectrograph response. The ground-based PSF, which was seeing dependant, now is time-evolving and spatially varying on minutes and arcsecond scales, respectively. The stochastic behaviour of both the optical turbulence and the telescope vibrations corresponds to an unreliable PSF definition. A long time average may reduce the divergence with respect to predictions, reducing the problem to an accurate knowledge of the initial conditions. Accurate photometry and morphological studies require accurate PSF knowledge. The PSF information is mandatory, but the availability of point sources is not obvious since the field of view is typically small (tens of arcsec). </a:t>
            </a:r>
            <a:endParaRPr/>
          </a:p>
          <a:p>
            <a:pPr marL="0" lvl="0" indent="0" algn="l" rtl="0">
              <a:spcBef>
                <a:spcPts val="1200"/>
              </a:spcBef>
              <a:spcAft>
                <a:spcPts val="1200"/>
              </a:spcAft>
              <a:buNone/>
            </a:pPr>
            <a:r>
              <a:rPr lang="it"/>
              <a:t>Today, I focus on the blind PSF-reconstruction. “Blind” because applies to the cases when the PSF reference is not available: when the only viable way to build a PSF is to use complementary information made available by the observatory (seeing, wind speed) or by the AO instrument. These “telemetry” data offer the opportunity to reduce the PSF object to parameters describing turbulence statistics, AO loop, noise, vibrations and the optical train. I describe a possible method, in developing using the SOUL@LBT + LUCI imager couple as a reference application.</a:t>
            </a:r>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E12C86-3B79-4BFA-A810-CC89262AF6A1}"/>
              </a:ext>
            </a:extLst>
          </p:cNvPr>
          <p:cNvSpPr>
            <a:spLocks noGrp="1"/>
          </p:cNvSpPr>
          <p:nvPr>
            <p:ph type="title"/>
          </p:nvPr>
        </p:nvSpPr>
        <p:spPr/>
        <p:txBody>
          <a:bodyPr>
            <a:normAutofit fontScale="90000"/>
          </a:bodyPr>
          <a:lstStyle/>
          <a:p>
            <a:r>
              <a:rPr lang="it-IT" dirty="0" err="1"/>
              <a:t>Sensitivity</a:t>
            </a:r>
            <a:r>
              <a:rPr lang="it-IT" dirty="0"/>
              <a:t> of the </a:t>
            </a:r>
            <a:r>
              <a:rPr lang="it-IT" dirty="0" err="1"/>
              <a:t>pyramid</a:t>
            </a:r>
            <a:r>
              <a:rPr lang="it-IT" dirty="0"/>
              <a:t> </a:t>
            </a:r>
            <a:r>
              <a:rPr lang="it-IT" dirty="0" err="1"/>
              <a:t>depends</a:t>
            </a:r>
            <a:r>
              <a:rPr lang="it-IT" dirty="0"/>
              <a:t> on the PSF size on the </a:t>
            </a:r>
            <a:r>
              <a:rPr lang="it-IT" dirty="0" err="1"/>
              <a:t>pyramid</a:t>
            </a:r>
            <a:r>
              <a:rPr lang="it-IT" dirty="0"/>
              <a:t> pin</a:t>
            </a:r>
            <a:endParaRPr lang="en-US" dirty="0"/>
          </a:p>
        </p:txBody>
      </p:sp>
      <p:sp>
        <p:nvSpPr>
          <p:cNvPr id="59" name="Oval 7">
            <a:extLst>
              <a:ext uri="{FF2B5EF4-FFF2-40B4-BE49-F238E27FC236}">
                <a16:creationId xmlns:a16="http://schemas.microsoft.com/office/drawing/2014/main" id="{5DD443A0-34C6-4A4F-9927-9814B8FC6F66}"/>
              </a:ext>
            </a:extLst>
          </p:cNvPr>
          <p:cNvSpPr>
            <a:spLocks noChangeArrowheads="1"/>
          </p:cNvSpPr>
          <p:nvPr/>
        </p:nvSpPr>
        <p:spPr bwMode="auto">
          <a:xfrm>
            <a:off x="1116013" y="1773238"/>
            <a:ext cx="1727200" cy="1727200"/>
          </a:xfrm>
          <a:prstGeom prst="ellipse">
            <a:avLst/>
          </a:prstGeom>
          <a:solidFill>
            <a:schemeClr val="accent1"/>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Rectangle 4">
            <a:extLst>
              <a:ext uri="{FF2B5EF4-FFF2-40B4-BE49-F238E27FC236}">
                <a16:creationId xmlns:a16="http://schemas.microsoft.com/office/drawing/2014/main" id="{6F64F5F2-9378-4691-BCD1-4430FA9ED827}"/>
              </a:ext>
            </a:extLst>
          </p:cNvPr>
          <p:cNvSpPr>
            <a:spLocks noChangeArrowheads="1"/>
          </p:cNvSpPr>
          <p:nvPr/>
        </p:nvSpPr>
        <p:spPr bwMode="auto">
          <a:xfrm>
            <a:off x="611188" y="1412875"/>
            <a:ext cx="2520950" cy="244792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Line 5">
            <a:extLst>
              <a:ext uri="{FF2B5EF4-FFF2-40B4-BE49-F238E27FC236}">
                <a16:creationId xmlns:a16="http://schemas.microsoft.com/office/drawing/2014/main" id="{890D571D-8AAD-4A9A-99D7-FAAD8B5F81C6}"/>
              </a:ext>
            </a:extLst>
          </p:cNvPr>
          <p:cNvSpPr>
            <a:spLocks noChangeShapeType="1"/>
          </p:cNvSpPr>
          <p:nvPr/>
        </p:nvSpPr>
        <p:spPr bwMode="auto">
          <a:xfrm>
            <a:off x="611188" y="2636838"/>
            <a:ext cx="2520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Line 6">
            <a:extLst>
              <a:ext uri="{FF2B5EF4-FFF2-40B4-BE49-F238E27FC236}">
                <a16:creationId xmlns:a16="http://schemas.microsoft.com/office/drawing/2014/main" id="{C1D08275-ADED-47E6-81E3-FA823A45BCB2}"/>
              </a:ext>
            </a:extLst>
          </p:cNvPr>
          <p:cNvSpPr>
            <a:spLocks noChangeShapeType="1"/>
          </p:cNvSpPr>
          <p:nvPr/>
        </p:nvSpPr>
        <p:spPr bwMode="auto">
          <a:xfrm flipV="1">
            <a:off x="1908175" y="1412875"/>
            <a:ext cx="0" cy="2447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Text Box 8">
            <a:extLst>
              <a:ext uri="{FF2B5EF4-FFF2-40B4-BE49-F238E27FC236}">
                <a16:creationId xmlns:a16="http://schemas.microsoft.com/office/drawing/2014/main" id="{F3E5DB85-C483-4736-9CD4-0FF236162CB9}"/>
              </a:ext>
            </a:extLst>
          </p:cNvPr>
          <p:cNvSpPr txBox="1">
            <a:spLocks noChangeArrowheads="1"/>
          </p:cNvSpPr>
          <p:nvPr/>
        </p:nvSpPr>
        <p:spPr bwMode="auto">
          <a:xfrm>
            <a:off x="2771775" y="143192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a:t>A</a:t>
            </a:r>
          </a:p>
        </p:txBody>
      </p:sp>
      <p:sp>
        <p:nvSpPr>
          <p:cNvPr id="64" name="Text Box 10">
            <a:extLst>
              <a:ext uri="{FF2B5EF4-FFF2-40B4-BE49-F238E27FC236}">
                <a16:creationId xmlns:a16="http://schemas.microsoft.com/office/drawing/2014/main" id="{FE2F4C64-B7CA-4FA1-B466-2F08B21965C0}"/>
              </a:ext>
            </a:extLst>
          </p:cNvPr>
          <p:cNvSpPr txBox="1">
            <a:spLocks noChangeArrowheads="1"/>
          </p:cNvSpPr>
          <p:nvPr/>
        </p:nvSpPr>
        <p:spPr bwMode="auto">
          <a:xfrm>
            <a:off x="2795588" y="35004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a:t>B</a:t>
            </a:r>
          </a:p>
        </p:txBody>
      </p:sp>
      <p:sp>
        <p:nvSpPr>
          <p:cNvPr id="65" name="Text Box 11">
            <a:extLst>
              <a:ext uri="{FF2B5EF4-FFF2-40B4-BE49-F238E27FC236}">
                <a16:creationId xmlns:a16="http://schemas.microsoft.com/office/drawing/2014/main" id="{DCB56832-F9F3-4FFA-8AB5-E2D2B03082E0}"/>
              </a:ext>
            </a:extLst>
          </p:cNvPr>
          <p:cNvSpPr txBox="1">
            <a:spLocks noChangeArrowheads="1"/>
          </p:cNvSpPr>
          <p:nvPr/>
        </p:nvSpPr>
        <p:spPr bwMode="auto">
          <a:xfrm>
            <a:off x="611188" y="35004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a:t>C</a:t>
            </a:r>
          </a:p>
        </p:txBody>
      </p:sp>
      <p:sp>
        <p:nvSpPr>
          <p:cNvPr id="66" name="Text Box 12">
            <a:extLst>
              <a:ext uri="{FF2B5EF4-FFF2-40B4-BE49-F238E27FC236}">
                <a16:creationId xmlns:a16="http://schemas.microsoft.com/office/drawing/2014/main" id="{62757CEE-BEC6-4035-8980-F853CA9FC8D3}"/>
              </a:ext>
            </a:extLst>
          </p:cNvPr>
          <p:cNvSpPr txBox="1">
            <a:spLocks noChangeArrowheads="1"/>
          </p:cNvSpPr>
          <p:nvPr/>
        </p:nvSpPr>
        <p:spPr bwMode="auto">
          <a:xfrm>
            <a:off x="611188" y="14128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dirty="0"/>
              <a:t>D</a:t>
            </a:r>
          </a:p>
        </p:txBody>
      </p:sp>
      <p:sp>
        <p:nvSpPr>
          <p:cNvPr id="67" name="Line 14">
            <a:extLst>
              <a:ext uri="{FF2B5EF4-FFF2-40B4-BE49-F238E27FC236}">
                <a16:creationId xmlns:a16="http://schemas.microsoft.com/office/drawing/2014/main" id="{AFE07DD1-E1CE-4051-BA5D-71730E77617E}"/>
              </a:ext>
            </a:extLst>
          </p:cNvPr>
          <p:cNvSpPr>
            <a:spLocks noChangeShapeType="1"/>
          </p:cNvSpPr>
          <p:nvPr/>
        </p:nvSpPr>
        <p:spPr bwMode="auto">
          <a:xfrm>
            <a:off x="1908175" y="4005263"/>
            <a:ext cx="179388" cy="0"/>
          </a:xfrm>
          <a:prstGeom prst="line">
            <a:avLst/>
          </a:prstGeom>
          <a:noFill/>
          <a:ln w="9525">
            <a:solidFill>
              <a:srgbClr val="FF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8" name="Oval 15">
            <a:extLst>
              <a:ext uri="{FF2B5EF4-FFF2-40B4-BE49-F238E27FC236}">
                <a16:creationId xmlns:a16="http://schemas.microsoft.com/office/drawing/2014/main" id="{4AA2D791-A15F-4066-A020-A167C2446E65}"/>
              </a:ext>
            </a:extLst>
          </p:cNvPr>
          <p:cNvSpPr>
            <a:spLocks noChangeArrowheads="1"/>
          </p:cNvSpPr>
          <p:nvPr/>
        </p:nvSpPr>
        <p:spPr bwMode="auto">
          <a:xfrm>
            <a:off x="1979613" y="2597150"/>
            <a:ext cx="71437" cy="71438"/>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Oval 16">
            <a:extLst>
              <a:ext uri="{FF2B5EF4-FFF2-40B4-BE49-F238E27FC236}">
                <a16:creationId xmlns:a16="http://schemas.microsoft.com/office/drawing/2014/main" id="{C7A3B00D-D7CB-4677-AB12-D3156E1E9A9C}"/>
              </a:ext>
            </a:extLst>
          </p:cNvPr>
          <p:cNvSpPr>
            <a:spLocks noChangeArrowheads="1"/>
          </p:cNvSpPr>
          <p:nvPr/>
        </p:nvSpPr>
        <p:spPr bwMode="auto">
          <a:xfrm>
            <a:off x="7235825" y="2446338"/>
            <a:ext cx="360363" cy="360362"/>
          </a:xfrm>
          <a:prstGeom prst="ellipse">
            <a:avLst/>
          </a:prstGeom>
          <a:solidFill>
            <a:schemeClr val="accent1"/>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Rectangle 17">
            <a:extLst>
              <a:ext uri="{FF2B5EF4-FFF2-40B4-BE49-F238E27FC236}">
                <a16:creationId xmlns:a16="http://schemas.microsoft.com/office/drawing/2014/main" id="{7B9A578D-F59C-4956-826F-83C157EEB419}"/>
              </a:ext>
            </a:extLst>
          </p:cNvPr>
          <p:cNvSpPr>
            <a:spLocks noChangeArrowheads="1"/>
          </p:cNvSpPr>
          <p:nvPr/>
        </p:nvSpPr>
        <p:spPr bwMode="auto">
          <a:xfrm>
            <a:off x="6011863" y="1412875"/>
            <a:ext cx="2520950" cy="244792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18">
            <a:extLst>
              <a:ext uri="{FF2B5EF4-FFF2-40B4-BE49-F238E27FC236}">
                <a16:creationId xmlns:a16="http://schemas.microsoft.com/office/drawing/2014/main" id="{594B9BA2-F1E5-48E5-A8C3-9533E5D962FE}"/>
              </a:ext>
            </a:extLst>
          </p:cNvPr>
          <p:cNvSpPr>
            <a:spLocks noChangeShapeType="1"/>
          </p:cNvSpPr>
          <p:nvPr/>
        </p:nvSpPr>
        <p:spPr bwMode="auto">
          <a:xfrm>
            <a:off x="6011863" y="2636838"/>
            <a:ext cx="2520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19">
            <a:extLst>
              <a:ext uri="{FF2B5EF4-FFF2-40B4-BE49-F238E27FC236}">
                <a16:creationId xmlns:a16="http://schemas.microsoft.com/office/drawing/2014/main" id="{D254DA16-8349-4E71-985C-0E90F574D347}"/>
              </a:ext>
            </a:extLst>
          </p:cNvPr>
          <p:cNvSpPr>
            <a:spLocks noChangeShapeType="1"/>
          </p:cNvSpPr>
          <p:nvPr/>
        </p:nvSpPr>
        <p:spPr bwMode="auto">
          <a:xfrm flipV="1">
            <a:off x="7308850" y="1412875"/>
            <a:ext cx="0" cy="2447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Text Box 20">
            <a:extLst>
              <a:ext uri="{FF2B5EF4-FFF2-40B4-BE49-F238E27FC236}">
                <a16:creationId xmlns:a16="http://schemas.microsoft.com/office/drawing/2014/main" id="{E7AE7B20-B54B-4ABC-837F-2C048E954CEA}"/>
              </a:ext>
            </a:extLst>
          </p:cNvPr>
          <p:cNvSpPr txBox="1">
            <a:spLocks noChangeArrowheads="1"/>
          </p:cNvSpPr>
          <p:nvPr/>
        </p:nvSpPr>
        <p:spPr bwMode="auto">
          <a:xfrm>
            <a:off x="8172450" y="143192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a:t>A</a:t>
            </a:r>
          </a:p>
        </p:txBody>
      </p:sp>
      <p:sp>
        <p:nvSpPr>
          <p:cNvPr id="74" name="Text Box 21">
            <a:extLst>
              <a:ext uri="{FF2B5EF4-FFF2-40B4-BE49-F238E27FC236}">
                <a16:creationId xmlns:a16="http://schemas.microsoft.com/office/drawing/2014/main" id="{FC4C4FDF-C1CE-4593-A7A3-4A287188642A}"/>
              </a:ext>
            </a:extLst>
          </p:cNvPr>
          <p:cNvSpPr txBox="1">
            <a:spLocks noChangeArrowheads="1"/>
          </p:cNvSpPr>
          <p:nvPr/>
        </p:nvSpPr>
        <p:spPr bwMode="auto">
          <a:xfrm>
            <a:off x="8196263" y="35004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a:t>B</a:t>
            </a:r>
          </a:p>
        </p:txBody>
      </p:sp>
      <p:sp>
        <p:nvSpPr>
          <p:cNvPr id="75" name="Text Box 22">
            <a:extLst>
              <a:ext uri="{FF2B5EF4-FFF2-40B4-BE49-F238E27FC236}">
                <a16:creationId xmlns:a16="http://schemas.microsoft.com/office/drawing/2014/main" id="{58AAB252-EF14-4978-B3AD-63F4BC830679}"/>
              </a:ext>
            </a:extLst>
          </p:cNvPr>
          <p:cNvSpPr txBox="1">
            <a:spLocks noChangeArrowheads="1"/>
          </p:cNvSpPr>
          <p:nvPr/>
        </p:nvSpPr>
        <p:spPr bwMode="auto">
          <a:xfrm>
            <a:off x="6011863" y="35004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a:t>C</a:t>
            </a:r>
          </a:p>
        </p:txBody>
      </p:sp>
      <p:sp>
        <p:nvSpPr>
          <p:cNvPr id="77" name="Oval 25">
            <a:extLst>
              <a:ext uri="{FF2B5EF4-FFF2-40B4-BE49-F238E27FC236}">
                <a16:creationId xmlns:a16="http://schemas.microsoft.com/office/drawing/2014/main" id="{765BB7B1-D14C-49DC-A28C-8BA3D0E6CF9E}"/>
              </a:ext>
            </a:extLst>
          </p:cNvPr>
          <p:cNvSpPr>
            <a:spLocks noChangeArrowheads="1"/>
          </p:cNvSpPr>
          <p:nvPr/>
        </p:nvSpPr>
        <p:spPr bwMode="auto">
          <a:xfrm>
            <a:off x="7380288" y="2597150"/>
            <a:ext cx="71437" cy="71438"/>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26">
            <a:extLst>
              <a:ext uri="{FF2B5EF4-FFF2-40B4-BE49-F238E27FC236}">
                <a16:creationId xmlns:a16="http://schemas.microsoft.com/office/drawing/2014/main" id="{B36528F3-E6B0-4A49-8D10-BAC513BD6FC9}"/>
              </a:ext>
            </a:extLst>
          </p:cNvPr>
          <p:cNvSpPr>
            <a:spLocks noChangeShapeType="1"/>
          </p:cNvSpPr>
          <p:nvPr/>
        </p:nvSpPr>
        <p:spPr bwMode="auto">
          <a:xfrm>
            <a:off x="7308850" y="4005263"/>
            <a:ext cx="179388" cy="0"/>
          </a:xfrm>
          <a:prstGeom prst="line">
            <a:avLst/>
          </a:prstGeom>
          <a:noFill/>
          <a:ln w="9525">
            <a:solidFill>
              <a:srgbClr val="FF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80" name="Object 28">
            <a:extLst>
              <a:ext uri="{FF2B5EF4-FFF2-40B4-BE49-F238E27FC236}">
                <a16:creationId xmlns:a16="http://schemas.microsoft.com/office/drawing/2014/main" id="{1E6849D8-3F41-45BF-9FBE-D6AF925DEFFC}"/>
              </a:ext>
            </a:extLst>
          </p:cNvPr>
          <p:cNvGraphicFramePr>
            <a:graphicFrameLocks noChangeAspect="1"/>
          </p:cNvGraphicFramePr>
          <p:nvPr>
            <p:extLst>
              <p:ext uri="{D42A27DB-BD31-4B8C-83A1-F6EECF244321}">
                <p14:modId xmlns:p14="http://schemas.microsoft.com/office/powerpoint/2010/main" val="990840984"/>
              </p:ext>
            </p:extLst>
          </p:nvPr>
        </p:nvGraphicFramePr>
        <p:xfrm>
          <a:off x="3132138" y="1373727"/>
          <a:ext cx="2879725" cy="847725"/>
        </p:xfrm>
        <a:graphic>
          <a:graphicData uri="http://schemas.openxmlformats.org/presentationml/2006/ole">
            <mc:AlternateContent xmlns:mc="http://schemas.openxmlformats.org/markup-compatibility/2006">
              <mc:Choice xmlns:v="urn:schemas-microsoft-com:vml" Requires="v">
                <p:oleObj spid="_x0000_s2099" name="Equation" r:id="rId3" imgW="1422360" imgH="419040" progId="Equation.3">
                  <p:embed/>
                </p:oleObj>
              </mc:Choice>
              <mc:Fallback>
                <p:oleObj name="Equation" r:id="rId3" imgW="1422360" imgH="419040" progId="Equation.3">
                  <p:embed/>
                  <p:pic>
                    <p:nvPicPr>
                      <p:cNvPr id="55324" name="Object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1373727"/>
                        <a:ext cx="287972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 name="Text Box 29">
            <a:extLst>
              <a:ext uri="{FF2B5EF4-FFF2-40B4-BE49-F238E27FC236}">
                <a16:creationId xmlns:a16="http://schemas.microsoft.com/office/drawing/2014/main" id="{783E81F1-97D1-472B-A3E5-389A05476C1C}"/>
              </a:ext>
            </a:extLst>
          </p:cNvPr>
          <p:cNvSpPr txBox="1">
            <a:spLocks noChangeArrowheads="1"/>
          </p:cNvSpPr>
          <p:nvPr/>
        </p:nvSpPr>
        <p:spPr bwMode="auto">
          <a:xfrm>
            <a:off x="551215" y="3945036"/>
            <a:ext cx="25571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t>C=D </a:t>
            </a:r>
            <a:r>
              <a:rPr lang="it-IT" altLang="en-US"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slightly</a:t>
            </a:r>
            <a:r>
              <a:rPr lang="it-IT" alt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it-IT" altLang="en-US"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higher</a:t>
            </a:r>
            <a:r>
              <a:rPr lang="it-IT" alt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it-IT" altLang="en-US"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than</a:t>
            </a:r>
            <a:r>
              <a:rPr lang="it-IT" alt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A=B</a:t>
            </a:r>
          </a:p>
        </p:txBody>
      </p:sp>
      <p:sp>
        <p:nvSpPr>
          <p:cNvPr id="82" name="Text Box 30">
            <a:extLst>
              <a:ext uri="{FF2B5EF4-FFF2-40B4-BE49-F238E27FC236}">
                <a16:creationId xmlns:a16="http://schemas.microsoft.com/office/drawing/2014/main" id="{FE717F5A-C304-46C2-AE2A-CAC248C322ED}"/>
              </a:ext>
            </a:extLst>
          </p:cNvPr>
          <p:cNvSpPr txBox="1">
            <a:spLocks noChangeArrowheads="1"/>
          </p:cNvSpPr>
          <p:nvPr/>
        </p:nvSpPr>
        <p:spPr bwMode="auto">
          <a:xfrm>
            <a:off x="6060894" y="3981450"/>
            <a:ext cx="24481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t>C=D </a:t>
            </a:r>
            <a:r>
              <a:rPr lang="it-IT" altLang="en-US"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much</a:t>
            </a:r>
            <a:r>
              <a:rPr lang="it-IT" alt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it-IT" altLang="en-US"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higher</a:t>
            </a:r>
            <a:r>
              <a:rPr lang="it-IT" alt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it-IT" altLang="en-US"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than</a:t>
            </a:r>
            <a:r>
              <a:rPr lang="it-IT" alt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A=B</a:t>
            </a:r>
          </a:p>
        </p:txBody>
      </p:sp>
      <p:sp>
        <p:nvSpPr>
          <p:cNvPr id="83" name="Text Box 31">
            <a:extLst>
              <a:ext uri="{FF2B5EF4-FFF2-40B4-BE49-F238E27FC236}">
                <a16:creationId xmlns:a16="http://schemas.microsoft.com/office/drawing/2014/main" id="{1A39D2F0-054F-49D1-BBE0-24FDB486F8BA}"/>
              </a:ext>
            </a:extLst>
          </p:cNvPr>
          <p:cNvSpPr txBox="1">
            <a:spLocks noChangeArrowheads="1"/>
          </p:cNvSpPr>
          <p:nvPr/>
        </p:nvSpPr>
        <p:spPr bwMode="auto">
          <a:xfrm>
            <a:off x="3637081" y="2626519"/>
            <a:ext cx="15840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t>Total </a:t>
            </a:r>
            <a:r>
              <a:rPr lang="it-IT" altLang="en-US"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number</a:t>
            </a:r>
            <a:r>
              <a:rPr lang="it-IT" alt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t> of </a:t>
            </a:r>
          </a:p>
          <a:p>
            <a:r>
              <a:rPr lang="it-IT" altLang="en-US"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photons</a:t>
            </a:r>
            <a:r>
              <a:rPr lang="it-IT" alt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t>=2000</a:t>
            </a:r>
          </a:p>
        </p:txBody>
      </p:sp>
      <p:sp>
        <p:nvSpPr>
          <p:cNvPr id="84" name="Text Box 32">
            <a:extLst>
              <a:ext uri="{FF2B5EF4-FFF2-40B4-BE49-F238E27FC236}">
                <a16:creationId xmlns:a16="http://schemas.microsoft.com/office/drawing/2014/main" id="{EC68EBD6-2569-4D45-9BA8-C6A144B60DA2}"/>
              </a:ext>
            </a:extLst>
          </p:cNvPr>
          <p:cNvSpPr txBox="1">
            <a:spLocks noChangeArrowheads="1"/>
          </p:cNvSpPr>
          <p:nvPr/>
        </p:nvSpPr>
        <p:spPr bwMode="auto">
          <a:xfrm>
            <a:off x="551215" y="4225196"/>
            <a:ext cx="226857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a:solidFill>
                  <a:schemeClr val="accent2"/>
                </a:solidFill>
                <a:latin typeface="Open Sans" panose="020B0606030504020204" pitchFamily="34" charset="0"/>
                <a:ea typeface="Open Sans" panose="020B0606030504020204" pitchFamily="34" charset="0"/>
                <a:cs typeface="Open Sans" panose="020B0606030504020204" pitchFamily="34" charset="0"/>
              </a:rPr>
              <a:t>C=D=600ph   A=B=400ph</a:t>
            </a:r>
          </a:p>
        </p:txBody>
      </p:sp>
      <p:sp>
        <p:nvSpPr>
          <p:cNvPr id="85" name="Text Box 33">
            <a:extLst>
              <a:ext uri="{FF2B5EF4-FFF2-40B4-BE49-F238E27FC236}">
                <a16:creationId xmlns:a16="http://schemas.microsoft.com/office/drawing/2014/main" id="{5A375213-FC45-4D19-A99E-5E5A2266E5B4}"/>
              </a:ext>
            </a:extLst>
          </p:cNvPr>
          <p:cNvSpPr txBox="1">
            <a:spLocks noChangeArrowheads="1"/>
          </p:cNvSpPr>
          <p:nvPr/>
        </p:nvSpPr>
        <p:spPr bwMode="auto">
          <a:xfrm>
            <a:off x="1107457" y="4607639"/>
            <a:ext cx="115608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a:solidFill>
                  <a:schemeClr val="accent2"/>
                </a:solidFill>
                <a:latin typeface="Open Sans" panose="020B0606030504020204" pitchFamily="34" charset="0"/>
                <a:ea typeface="Open Sans" panose="020B0606030504020204" pitchFamily="34" charset="0"/>
                <a:cs typeface="Open Sans" panose="020B0606030504020204" pitchFamily="34" charset="0"/>
              </a:rPr>
              <a:t>S</a:t>
            </a:r>
            <a:r>
              <a:rPr lang="it-IT" altLang="en-US" baseline="-25000">
                <a:solidFill>
                  <a:schemeClr val="accent2"/>
                </a:solidFill>
                <a:latin typeface="Open Sans" panose="020B0606030504020204" pitchFamily="34" charset="0"/>
                <a:ea typeface="Open Sans" panose="020B0606030504020204" pitchFamily="34" charset="0"/>
                <a:cs typeface="Open Sans" panose="020B0606030504020204" pitchFamily="34" charset="0"/>
              </a:rPr>
              <a:t>x</a:t>
            </a:r>
            <a:r>
              <a:rPr lang="it-IT" altLang="en-US">
                <a:solidFill>
                  <a:schemeClr val="accent2"/>
                </a:solidFill>
                <a:latin typeface="Open Sans" panose="020B0606030504020204" pitchFamily="34" charset="0"/>
                <a:ea typeface="Open Sans" panose="020B0606030504020204" pitchFamily="34" charset="0"/>
                <a:cs typeface="Open Sans" panose="020B0606030504020204" pitchFamily="34" charset="0"/>
              </a:rPr>
              <a:t>=0.2=20%</a:t>
            </a:r>
          </a:p>
        </p:txBody>
      </p:sp>
      <p:sp>
        <p:nvSpPr>
          <p:cNvPr id="86" name="Text Box 34">
            <a:extLst>
              <a:ext uri="{FF2B5EF4-FFF2-40B4-BE49-F238E27FC236}">
                <a16:creationId xmlns:a16="http://schemas.microsoft.com/office/drawing/2014/main" id="{FFAF22A7-D195-4D40-B4E5-7D229259A557}"/>
              </a:ext>
            </a:extLst>
          </p:cNvPr>
          <p:cNvSpPr txBox="1">
            <a:spLocks noChangeArrowheads="1"/>
          </p:cNvSpPr>
          <p:nvPr/>
        </p:nvSpPr>
        <p:spPr bwMode="auto">
          <a:xfrm>
            <a:off x="6761163" y="4570756"/>
            <a:ext cx="11801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dirty="0" err="1">
                <a:solidFill>
                  <a:schemeClr val="accent2"/>
                </a:solidFill>
              </a:rPr>
              <a:t>S</a:t>
            </a:r>
            <a:r>
              <a:rPr lang="it-IT" altLang="en-US" baseline="-25000" dirty="0" err="1">
                <a:solidFill>
                  <a:schemeClr val="accent2"/>
                </a:solidFill>
              </a:rPr>
              <a:t>x</a:t>
            </a:r>
            <a:r>
              <a:rPr lang="it-IT" altLang="en-US" dirty="0">
                <a:solidFill>
                  <a:schemeClr val="accent2"/>
                </a:solidFill>
              </a:rPr>
              <a:t>=0.8=80%</a:t>
            </a:r>
          </a:p>
        </p:txBody>
      </p:sp>
      <p:sp>
        <p:nvSpPr>
          <p:cNvPr id="87" name="Text Box 35">
            <a:extLst>
              <a:ext uri="{FF2B5EF4-FFF2-40B4-BE49-F238E27FC236}">
                <a16:creationId xmlns:a16="http://schemas.microsoft.com/office/drawing/2014/main" id="{9F54A77A-31F7-4D76-B188-F721F00FBE80}"/>
              </a:ext>
            </a:extLst>
          </p:cNvPr>
          <p:cNvSpPr txBox="1">
            <a:spLocks noChangeArrowheads="1"/>
          </p:cNvSpPr>
          <p:nvPr/>
        </p:nvSpPr>
        <p:spPr bwMode="auto">
          <a:xfrm>
            <a:off x="6060894" y="4243389"/>
            <a:ext cx="226857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a:solidFill>
                  <a:schemeClr val="accent2"/>
                </a:solidFill>
                <a:latin typeface="Open Sans" panose="020B0606030504020204" pitchFamily="34" charset="0"/>
                <a:ea typeface="Open Sans" panose="020B0606030504020204" pitchFamily="34" charset="0"/>
                <a:cs typeface="Open Sans" panose="020B0606030504020204" pitchFamily="34" charset="0"/>
              </a:rPr>
              <a:t>C=D=900ph   A=B=100ph</a:t>
            </a:r>
          </a:p>
        </p:txBody>
      </p:sp>
      <p:sp>
        <p:nvSpPr>
          <p:cNvPr id="88" name="Text Box 36">
            <a:extLst>
              <a:ext uri="{FF2B5EF4-FFF2-40B4-BE49-F238E27FC236}">
                <a16:creationId xmlns:a16="http://schemas.microsoft.com/office/drawing/2014/main" id="{C3EC8D42-7CA0-4404-9BDC-627D0839DFE3}"/>
              </a:ext>
            </a:extLst>
          </p:cNvPr>
          <p:cNvSpPr txBox="1">
            <a:spLocks noChangeArrowheads="1"/>
          </p:cNvSpPr>
          <p:nvPr/>
        </p:nvSpPr>
        <p:spPr bwMode="auto">
          <a:xfrm>
            <a:off x="839788" y="5689600"/>
            <a:ext cx="7265987" cy="476250"/>
          </a:xfrm>
          <a:prstGeom prst="rect">
            <a:avLst/>
          </a:prstGeom>
          <a:solidFill>
            <a:srgbClr val="FFFF99"/>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400">
                <a:solidFill>
                  <a:srgbClr val="FF0000"/>
                </a:solidFill>
                <a:effectLst>
                  <a:outerShdw blurRad="38100" dist="38100" dir="2700000" algn="tl">
                    <a:srgbClr val="000000"/>
                  </a:outerShdw>
                </a:effectLst>
              </a:rPr>
              <a:t>The smaller the spot, the more sensitive is the WFS!</a:t>
            </a:r>
          </a:p>
        </p:txBody>
      </p:sp>
      <p:sp>
        <p:nvSpPr>
          <p:cNvPr id="89" name="CasellaDiTesto 88">
            <a:extLst>
              <a:ext uri="{FF2B5EF4-FFF2-40B4-BE49-F238E27FC236}">
                <a16:creationId xmlns:a16="http://schemas.microsoft.com/office/drawing/2014/main" id="{AEF4149D-6C42-4B09-9E1C-5BB3C69015F4}"/>
              </a:ext>
            </a:extLst>
          </p:cNvPr>
          <p:cNvSpPr txBox="1"/>
          <p:nvPr/>
        </p:nvSpPr>
        <p:spPr>
          <a:xfrm>
            <a:off x="3242085" y="3907394"/>
            <a:ext cx="2543175" cy="954107"/>
          </a:xfrm>
          <a:prstGeom prst="rect">
            <a:avLst/>
          </a:prstGeom>
          <a:solidFill>
            <a:schemeClr val="tx2"/>
          </a:solidFill>
        </p:spPr>
        <p:txBody>
          <a:bodyPr wrap="square">
            <a:spAutoFit/>
          </a:bodyPr>
          <a:lstStyle/>
          <a:p>
            <a:r>
              <a:rPr lang="it-IT" altLang="en-US"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Same</a:t>
            </a:r>
            <a:r>
              <a:rPr lang="it-IT" alt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it-IT" altLang="en-US"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movement</a:t>
            </a:r>
            <a:r>
              <a:rPr lang="it-IT" alt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it-IT" altLang="en-US"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along</a:t>
            </a:r>
            <a:endParaRPr lang="it-IT" alt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r>
              <a:rPr lang="it-IT" alt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t>x-</a:t>
            </a:r>
            <a:r>
              <a:rPr lang="it-IT" altLang="en-US"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axis</a:t>
            </a:r>
            <a:r>
              <a:rPr lang="it-IT" alt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t>:</a:t>
            </a:r>
          </a:p>
          <a:p>
            <a:r>
              <a:rPr lang="it-IT" altLang="en-US"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different</a:t>
            </a:r>
            <a:r>
              <a:rPr lang="it-IT" alt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t> spot size </a:t>
            </a:r>
            <a:r>
              <a:rPr lang="it-IT" altLang="en-US"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bring</a:t>
            </a:r>
            <a:r>
              <a:rPr lang="it-IT" alt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t> to </a:t>
            </a:r>
            <a:r>
              <a:rPr lang="it-IT" altLang="en-US"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different</a:t>
            </a:r>
            <a:r>
              <a:rPr lang="it-IT" alt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it-IT" altLang="en-US"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slope</a:t>
            </a:r>
            <a:r>
              <a:rPr lang="it-IT" alt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it-IT" altLang="en-US"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value</a:t>
            </a:r>
            <a:r>
              <a:rPr lang="it-IT" alt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0" name="Text Box 12">
            <a:extLst>
              <a:ext uri="{FF2B5EF4-FFF2-40B4-BE49-F238E27FC236}">
                <a16:creationId xmlns:a16="http://schemas.microsoft.com/office/drawing/2014/main" id="{B4D66657-1C1A-437A-A327-690D25641BCE}"/>
              </a:ext>
            </a:extLst>
          </p:cNvPr>
          <p:cNvSpPr txBox="1">
            <a:spLocks noChangeArrowheads="1"/>
          </p:cNvSpPr>
          <p:nvPr/>
        </p:nvSpPr>
        <p:spPr bwMode="auto">
          <a:xfrm>
            <a:off x="6035676" y="1423664"/>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dirty="0"/>
              <a:t>D</a:t>
            </a:r>
          </a:p>
        </p:txBody>
      </p:sp>
    </p:spTree>
    <p:extLst>
      <p:ext uri="{BB962C8B-B14F-4D97-AF65-F5344CB8AC3E}">
        <p14:creationId xmlns:p14="http://schemas.microsoft.com/office/powerpoint/2010/main" val="1117524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F27F59-9C37-4E55-90F8-4D6D142FE506}"/>
              </a:ext>
            </a:extLst>
          </p:cNvPr>
          <p:cNvSpPr>
            <a:spLocks noGrp="1"/>
          </p:cNvSpPr>
          <p:nvPr>
            <p:ph type="title"/>
          </p:nvPr>
        </p:nvSpPr>
        <p:spPr/>
        <p:txBody>
          <a:bodyPr>
            <a:normAutofit fontScale="90000"/>
          </a:bodyPr>
          <a:lstStyle/>
          <a:p>
            <a:r>
              <a:rPr lang="it-IT" dirty="0"/>
              <a:t>Optical loop gain re-</a:t>
            </a:r>
            <a:r>
              <a:rPr lang="it-IT" dirty="0" err="1"/>
              <a:t>calibration</a:t>
            </a:r>
            <a:endParaRPr lang="en-US" dirty="0"/>
          </a:p>
        </p:txBody>
      </p:sp>
      <p:sp>
        <p:nvSpPr>
          <p:cNvPr id="3" name="Segnaposto testo 2">
            <a:extLst>
              <a:ext uri="{FF2B5EF4-FFF2-40B4-BE49-F238E27FC236}">
                <a16:creationId xmlns:a16="http://schemas.microsoft.com/office/drawing/2014/main" id="{C717AE9E-655A-480E-9DB3-F89FFC2C554D}"/>
              </a:ext>
            </a:extLst>
          </p:cNvPr>
          <p:cNvSpPr>
            <a:spLocks noGrp="1"/>
          </p:cNvSpPr>
          <p:nvPr>
            <p:ph type="body" idx="1"/>
          </p:nvPr>
        </p:nvSpPr>
        <p:spPr>
          <a:xfrm>
            <a:off x="200722" y="1039851"/>
            <a:ext cx="4666179" cy="3416400"/>
          </a:xfrm>
        </p:spPr>
        <p:txBody>
          <a:bodyPr/>
          <a:lstStyle/>
          <a:p>
            <a:pPr marL="114300" indent="0">
              <a:buNone/>
            </a:pPr>
            <a:r>
              <a:rPr lang="it-IT" sz="1600" dirty="0">
                <a:solidFill>
                  <a:schemeClr val="tx1"/>
                </a:solidFill>
              </a:rPr>
              <a:t>SOUL </a:t>
            </a:r>
            <a:r>
              <a:rPr lang="it-IT" sz="1600" dirty="0" err="1">
                <a:solidFill>
                  <a:schemeClr val="tx1"/>
                </a:solidFill>
              </a:rPr>
              <a:t>continously</a:t>
            </a:r>
            <a:r>
              <a:rPr lang="it-IT" sz="1600" dirty="0">
                <a:solidFill>
                  <a:schemeClr val="tx1"/>
                </a:solidFill>
              </a:rPr>
              <a:t> tracks the optical gain (</a:t>
            </a:r>
            <a:r>
              <a:rPr lang="it-IT" sz="1600" dirty="0" err="1">
                <a:solidFill>
                  <a:schemeClr val="tx1"/>
                </a:solidFill>
              </a:rPr>
              <a:t>sensitivity</a:t>
            </a:r>
            <a:r>
              <a:rPr lang="it-IT" sz="1600" dirty="0">
                <a:solidFill>
                  <a:schemeClr val="tx1"/>
                </a:solidFill>
              </a:rPr>
              <a:t>), by </a:t>
            </a:r>
            <a:r>
              <a:rPr lang="it-IT" sz="1600" dirty="0" err="1">
                <a:solidFill>
                  <a:schemeClr val="tx1"/>
                </a:solidFill>
              </a:rPr>
              <a:t>measuring</a:t>
            </a:r>
            <a:r>
              <a:rPr lang="it-IT" sz="1600" dirty="0">
                <a:solidFill>
                  <a:schemeClr val="tx1"/>
                </a:solidFill>
              </a:rPr>
              <a:t> the feedback to a </a:t>
            </a:r>
            <a:r>
              <a:rPr lang="it-IT" sz="1600" dirty="0" err="1">
                <a:solidFill>
                  <a:schemeClr val="tx1"/>
                </a:solidFill>
              </a:rPr>
              <a:t>sinusoidal</a:t>
            </a:r>
            <a:r>
              <a:rPr lang="it-IT" sz="1600" dirty="0">
                <a:solidFill>
                  <a:schemeClr val="tx1"/>
                </a:solidFill>
              </a:rPr>
              <a:t> </a:t>
            </a:r>
            <a:r>
              <a:rPr lang="it-IT" sz="1600" dirty="0" err="1">
                <a:solidFill>
                  <a:schemeClr val="tx1"/>
                </a:solidFill>
              </a:rPr>
              <a:t>modulation</a:t>
            </a:r>
            <a:r>
              <a:rPr lang="it-IT" sz="1600" dirty="0">
                <a:solidFill>
                  <a:schemeClr val="tx1"/>
                </a:solidFill>
              </a:rPr>
              <a:t> </a:t>
            </a:r>
            <a:r>
              <a:rPr lang="it-IT" sz="1600" dirty="0" err="1">
                <a:solidFill>
                  <a:schemeClr val="tx1"/>
                </a:solidFill>
              </a:rPr>
              <a:t>injected</a:t>
            </a:r>
            <a:r>
              <a:rPr lang="it-IT" sz="1600" dirty="0">
                <a:solidFill>
                  <a:schemeClr val="tx1"/>
                </a:solidFill>
              </a:rPr>
              <a:t> on mode #30. </a:t>
            </a:r>
          </a:p>
          <a:p>
            <a:pPr marL="114300" indent="0">
              <a:buNone/>
            </a:pPr>
            <a:r>
              <a:rPr lang="it-IT" sz="1600" dirty="0">
                <a:solidFill>
                  <a:schemeClr val="tx1"/>
                </a:solidFill>
              </a:rPr>
              <a:t>The </a:t>
            </a:r>
            <a:r>
              <a:rPr lang="it-IT" sz="1600" dirty="0" err="1">
                <a:solidFill>
                  <a:schemeClr val="tx1"/>
                </a:solidFill>
              </a:rPr>
              <a:t>measured</a:t>
            </a:r>
            <a:r>
              <a:rPr lang="it-IT" sz="1600" dirty="0">
                <a:solidFill>
                  <a:schemeClr val="tx1"/>
                </a:solidFill>
              </a:rPr>
              <a:t> </a:t>
            </a:r>
            <a:r>
              <a:rPr lang="it-IT" sz="1600" dirty="0" err="1">
                <a:solidFill>
                  <a:schemeClr val="tx1"/>
                </a:solidFill>
              </a:rPr>
              <a:t>slopes</a:t>
            </a:r>
            <a:r>
              <a:rPr lang="it-IT" sz="1600" dirty="0">
                <a:solidFill>
                  <a:schemeClr val="tx1"/>
                </a:solidFill>
              </a:rPr>
              <a:t> are </a:t>
            </a:r>
            <a:r>
              <a:rPr lang="it-IT" sz="1600" dirty="0" err="1">
                <a:solidFill>
                  <a:schemeClr val="tx1"/>
                </a:solidFill>
              </a:rPr>
              <a:t>already</a:t>
            </a:r>
            <a:r>
              <a:rPr lang="it-IT" sz="1600" dirty="0">
                <a:solidFill>
                  <a:schemeClr val="tx1"/>
                </a:solidFill>
              </a:rPr>
              <a:t> </a:t>
            </a:r>
            <a:r>
              <a:rPr lang="it-IT" sz="1600" dirty="0" err="1">
                <a:solidFill>
                  <a:schemeClr val="tx1"/>
                </a:solidFill>
              </a:rPr>
              <a:t>corrected</a:t>
            </a:r>
            <a:r>
              <a:rPr lang="it-IT" sz="1600" dirty="0">
                <a:solidFill>
                  <a:schemeClr val="tx1"/>
                </a:solidFill>
              </a:rPr>
              <a:t> for </a:t>
            </a:r>
            <a:r>
              <a:rPr lang="it-IT" sz="1600" dirty="0" err="1">
                <a:solidFill>
                  <a:schemeClr val="tx1"/>
                </a:solidFill>
              </a:rPr>
              <a:t>this</a:t>
            </a:r>
            <a:r>
              <a:rPr lang="it-IT" sz="1600" dirty="0">
                <a:solidFill>
                  <a:schemeClr val="tx1"/>
                </a:solidFill>
              </a:rPr>
              <a:t> </a:t>
            </a:r>
            <a:r>
              <a:rPr lang="it-IT" sz="1600" dirty="0" err="1">
                <a:solidFill>
                  <a:schemeClr val="tx1"/>
                </a:solidFill>
              </a:rPr>
              <a:t>value</a:t>
            </a:r>
            <a:r>
              <a:rPr lang="it-IT" sz="1600" dirty="0">
                <a:solidFill>
                  <a:schemeClr val="tx1"/>
                </a:solidFill>
              </a:rPr>
              <a:t>. HOWEVER…</a:t>
            </a:r>
          </a:p>
          <a:p>
            <a:pPr marL="114300" indent="0">
              <a:buNone/>
            </a:pPr>
            <a:endParaRPr lang="it-IT" dirty="0"/>
          </a:p>
          <a:p>
            <a:pPr marL="114300" indent="0">
              <a:buNone/>
            </a:pPr>
            <a:endParaRPr lang="en-US" dirty="0"/>
          </a:p>
        </p:txBody>
      </p:sp>
      <p:sp>
        <p:nvSpPr>
          <p:cNvPr id="4" name="Rettangolo 3">
            <a:extLst>
              <a:ext uri="{FF2B5EF4-FFF2-40B4-BE49-F238E27FC236}">
                <a16:creationId xmlns:a16="http://schemas.microsoft.com/office/drawing/2014/main" id="{EB186259-DC58-491F-8302-A05024B2180E}"/>
              </a:ext>
            </a:extLst>
          </p:cNvPr>
          <p:cNvSpPr/>
          <p:nvPr/>
        </p:nvSpPr>
        <p:spPr>
          <a:xfrm>
            <a:off x="341971" y="2571750"/>
            <a:ext cx="4863075" cy="244415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solidFill>
                <a:schemeClr val="tx1"/>
              </a:solidFill>
            </a:endParaRPr>
          </a:p>
          <a:p>
            <a:pPr algn="just"/>
            <a:r>
              <a:rPr lang="it-IT" dirty="0">
                <a:solidFill>
                  <a:schemeClr val="tx1"/>
                </a:solidFill>
              </a:rPr>
              <a:t>The </a:t>
            </a:r>
            <a:r>
              <a:rPr lang="it-IT" dirty="0" err="1">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g</a:t>
            </a:r>
            <a:r>
              <a:rPr lang="it-IT" baseline="-25000" dirty="0" err="1">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opt</a:t>
            </a:r>
            <a:r>
              <a:rPr lang="it-IT" baseline="-25000"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it-IT" dirty="0" err="1">
                <a:solidFill>
                  <a:schemeClr val="tx1"/>
                </a:solidFill>
                <a:latin typeface="Open Sans" panose="020B0606030504020204" pitchFamily="34" charset="0"/>
                <a:ea typeface="Open Sans" panose="020B0606030504020204" pitchFamily="34" charset="0"/>
                <a:cs typeface="Open Sans" panose="020B0606030504020204" pitchFamily="34" charset="0"/>
              </a:rPr>
              <a:t>is</a:t>
            </a: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 re-</a:t>
            </a:r>
            <a:r>
              <a:rPr lang="it-IT"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computed</a:t>
            </a: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 in the PSF-R post processing </a:t>
            </a:r>
            <a:r>
              <a:rPr lang="it-IT" dirty="0" err="1">
                <a:solidFill>
                  <a:schemeClr val="tx1"/>
                </a:solidFill>
                <a:latin typeface="Open Sans" panose="020B0606030504020204" pitchFamily="34" charset="0"/>
                <a:ea typeface="Open Sans" panose="020B0606030504020204" pitchFamily="34" charset="0"/>
                <a:cs typeface="Open Sans" panose="020B0606030504020204" pitchFamily="34" charset="0"/>
              </a:rPr>
              <a:t>using</a:t>
            </a: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it-IT" dirty="0" err="1">
                <a:solidFill>
                  <a:schemeClr val="tx1"/>
                </a:solidFill>
                <a:latin typeface="Open Sans" panose="020B0606030504020204" pitchFamily="34" charset="0"/>
                <a:ea typeface="Open Sans" panose="020B0606030504020204" pitchFamily="34" charset="0"/>
                <a:cs typeface="Open Sans" panose="020B0606030504020204" pitchFamily="34" charset="0"/>
              </a:rPr>
              <a:t>again</a:t>
            </a: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 the </a:t>
            </a:r>
            <a:r>
              <a:rPr lang="it-IT" dirty="0" err="1">
                <a:solidFill>
                  <a:schemeClr val="tx1"/>
                </a:solidFill>
                <a:latin typeface="Open Sans" panose="020B0606030504020204" pitchFamily="34" charset="0"/>
                <a:ea typeface="Open Sans" panose="020B0606030504020204" pitchFamily="34" charset="0"/>
                <a:cs typeface="Open Sans" panose="020B0606030504020204" pitchFamily="34" charset="0"/>
              </a:rPr>
              <a:t>peak</a:t>
            </a: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 of </a:t>
            </a:r>
            <a:r>
              <a:rPr lang="it-IT"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temporal</a:t>
            </a: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 power </a:t>
            </a:r>
            <a:r>
              <a:rPr lang="it-IT"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spectrum</a:t>
            </a: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it-IT"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corresponding</a:t>
            </a: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 to the  </a:t>
            </a:r>
            <a:r>
              <a:rPr lang="it-IT"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continous</a:t>
            </a: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it-IT"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modulation</a:t>
            </a: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 of KL mode #30, and </a:t>
            </a:r>
            <a:r>
              <a:rPr lang="it-IT"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now</a:t>
            </a: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it-IT"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comparing</a:t>
            </a: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 the ratio </a:t>
            </a:r>
            <a:r>
              <a:rPr lang="it-IT"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between</a:t>
            </a: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 the </a:t>
            </a:r>
            <a:r>
              <a:rPr lang="it-IT" dirty="0" err="1">
                <a:solidFill>
                  <a:schemeClr val="tx1"/>
                </a:solidFill>
                <a:latin typeface="Open Sans" panose="020B0606030504020204" pitchFamily="34" charset="0"/>
                <a:ea typeface="Open Sans" panose="020B0606030504020204" pitchFamily="34" charset="0"/>
                <a:cs typeface="Open Sans" panose="020B0606030504020204" pitchFamily="34" charset="0"/>
              </a:rPr>
              <a:t>amplitudes</a:t>
            </a: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 of</a:t>
            </a:r>
          </a:p>
          <a:p>
            <a:pPr algn="just"/>
            <a:endPar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modes#30 </a:t>
            </a:r>
            <a:r>
              <a:rPr lang="it-IT" dirty="0" err="1">
                <a:solidFill>
                  <a:schemeClr val="tx1"/>
                </a:solidFill>
                <a:latin typeface="Open Sans" panose="020B0606030504020204" pitchFamily="34" charset="0"/>
                <a:ea typeface="Open Sans" panose="020B0606030504020204" pitchFamily="34" charset="0"/>
                <a:cs typeface="Open Sans" panose="020B0606030504020204" pitchFamily="34" charset="0"/>
              </a:rPr>
              <a:t>applied</a:t>
            </a: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 by DM / </a:t>
            </a:r>
            <a:r>
              <a:rPr lang="it-IT"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modes</a:t>
            </a: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 #30 </a:t>
            </a:r>
            <a:r>
              <a:rPr lang="it-IT"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seen</a:t>
            </a: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 by the WFS</a:t>
            </a:r>
          </a:p>
          <a:p>
            <a:pPr algn="just"/>
            <a:endPar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with </a:t>
            </a:r>
            <a:r>
              <a:rPr lang="it-IT" dirty="0" err="1">
                <a:solidFill>
                  <a:schemeClr val="tx1"/>
                </a:solidFill>
                <a:latin typeface="Open Sans" panose="020B0606030504020204" pitchFamily="34" charset="0"/>
                <a:ea typeface="Open Sans" panose="020B0606030504020204" pitchFamily="34" charset="0"/>
                <a:cs typeface="Open Sans" panose="020B0606030504020204" pitchFamily="34" charset="0"/>
              </a:rPr>
              <a:t>respect</a:t>
            </a: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 to </a:t>
            </a:r>
            <a:r>
              <a:rPr lang="it-IT"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similar</a:t>
            </a: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 ratio on </a:t>
            </a:r>
            <a:r>
              <a:rPr lang="it-IT" dirty="0" err="1">
                <a:solidFill>
                  <a:schemeClr val="tx1"/>
                </a:solidFill>
                <a:latin typeface="Open Sans" panose="020B0606030504020204" pitchFamily="34" charset="0"/>
                <a:ea typeface="Open Sans" panose="020B0606030504020204" pitchFamily="34" charset="0"/>
                <a:cs typeface="Open Sans" panose="020B0606030504020204" pitchFamily="34" charset="0"/>
              </a:rPr>
              <a:t>adjacent</a:t>
            </a: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it-IT"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modes</a:t>
            </a:r>
            <a:r>
              <a:rPr lang="it-IT"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en-US" dirty="0">
              <a:solidFill>
                <a:schemeClr val="tx1"/>
              </a:solidFill>
            </a:endParaRPr>
          </a:p>
        </p:txBody>
      </p:sp>
      <p:sp>
        <p:nvSpPr>
          <p:cNvPr id="5" name="CasellaDiTesto 4">
            <a:extLst>
              <a:ext uri="{FF2B5EF4-FFF2-40B4-BE49-F238E27FC236}">
                <a16:creationId xmlns:a16="http://schemas.microsoft.com/office/drawing/2014/main" id="{A1FE1C2B-300C-4A80-B10C-7C69D114B236}"/>
              </a:ext>
            </a:extLst>
          </p:cNvPr>
          <p:cNvSpPr txBox="1"/>
          <p:nvPr/>
        </p:nvSpPr>
        <p:spPr>
          <a:xfrm>
            <a:off x="1228859" y="2610795"/>
            <a:ext cx="2325693" cy="307777"/>
          </a:xfrm>
          <a:prstGeom prst="rect">
            <a:avLst/>
          </a:prstGeom>
          <a:solidFill>
            <a:schemeClr val="accent5">
              <a:lumMod val="20000"/>
              <a:lumOff val="80000"/>
            </a:schemeClr>
          </a:solidFill>
        </p:spPr>
        <p:txBody>
          <a:bodyPr wrap="square" rtlCol="0">
            <a:spAutoFit/>
          </a:bodyPr>
          <a:lstStyle/>
          <a:p>
            <a:pPr algn="ctr"/>
            <a:r>
              <a:rPr lang="it-IT" dirty="0" err="1">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g</a:t>
            </a:r>
            <a:r>
              <a:rPr lang="it-IT" baseline="-25000" dirty="0" err="1">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opt</a:t>
            </a:r>
            <a:r>
              <a:rPr lang="it-IT" baseline="-25000"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it-IT"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 Optical Loop Gain</a:t>
            </a:r>
            <a:endParaRPr lang="it-IT" baseline="-25000"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Immagine 6">
            <a:extLst>
              <a:ext uri="{FF2B5EF4-FFF2-40B4-BE49-F238E27FC236}">
                <a16:creationId xmlns:a16="http://schemas.microsoft.com/office/drawing/2014/main" id="{341AF3C1-58FB-49AF-A054-63C32880934D}"/>
              </a:ext>
            </a:extLst>
          </p:cNvPr>
          <p:cNvPicPr>
            <a:picLocks noChangeAspect="1"/>
          </p:cNvPicPr>
          <p:nvPr/>
        </p:nvPicPr>
        <p:blipFill>
          <a:blip r:embed="rId2"/>
          <a:stretch>
            <a:fillRect/>
          </a:stretch>
        </p:blipFill>
        <p:spPr>
          <a:xfrm>
            <a:off x="5538439" y="2345693"/>
            <a:ext cx="3639576" cy="2729682"/>
          </a:xfrm>
          <a:prstGeom prst="rect">
            <a:avLst/>
          </a:prstGeom>
        </p:spPr>
      </p:pic>
      <p:pic>
        <p:nvPicPr>
          <p:cNvPr id="9" name="Immagine 8">
            <a:extLst>
              <a:ext uri="{FF2B5EF4-FFF2-40B4-BE49-F238E27FC236}">
                <a16:creationId xmlns:a16="http://schemas.microsoft.com/office/drawing/2014/main" id="{281BABE2-1A4D-43E8-86A5-8598EA679CA2}"/>
              </a:ext>
            </a:extLst>
          </p:cNvPr>
          <p:cNvPicPr>
            <a:picLocks noChangeAspect="1"/>
          </p:cNvPicPr>
          <p:nvPr/>
        </p:nvPicPr>
        <p:blipFill>
          <a:blip r:embed="rId3"/>
          <a:stretch>
            <a:fillRect/>
          </a:stretch>
        </p:blipFill>
        <p:spPr>
          <a:xfrm>
            <a:off x="4713249" y="39045"/>
            <a:ext cx="3429000" cy="2571750"/>
          </a:xfrm>
          <a:prstGeom prst="rect">
            <a:avLst/>
          </a:prstGeom>
        </p:spPr>
      </p:pic>
    </p:spTree>
    <p:extLst>
      <p:ext uri="{BB962C8B-B14F-4D97-AF65-F5344CB8AC3E}">
        <p14:creationId xmlns:p14="http://schemas.microsoft.com/office/powerpoint/2010/main" val="993019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C4B561-2F5C-4A7A-983D-9320C12298F0}"/>
              </a:ext>
            </a:extLst>
          </p:cNvPr>
          <p:cNvSpPr>
            <a:spLocks noGrp="1"/>
          </p:cNvSpPr>
          <p:nvPr>
            <p:ph type="title"/>
          </p:nvPr>
        </p:nvSpPr>
        <p:spPr/>
        <p:txBody>
          <a:bodyPr>
            <a:normAutofit fontScale="90000"/>
          </a:bodyPr>
          <a:lstStyle/>
          <a:p>
            <a:r>
              <a:rPr lang="it-IT" dirty="0" err="1"/>
              <a:t>What</a:t>
            </a:r>
            <a:r>
              <a:rPr lang="it-IT" dirty="0"/>
              <a:t> </a:t>
            </a:r>
            <a:r>
              <a:rPr lang="it-IT" dirty="0" err="1"/>
              <a:t>if</a:t>
            </a:r>
            <a:r>
              <a:rPr lang="it-IT" dirty="0"/>
              <a:t> the </a:t>
            </a:r>
            <a:r>
              <a:rPr lang="it-IT" dirty="0" err="1"/>
              <a:t>turbulence</a:t>
            </a:r>
            <a:r>
              <a:rPr lang="it-IT" dirty="0"/>
              <a:t> </a:t>
            </a:r>
            <a:r>
              <a:rPr lang="it-IT" dirty="0" err="1"/>
              <a:t>has</a:t>
            </a:r>
            <a:r>
              <a:rPr lang="it-IT" dirty="0"/>
              <a:t> </a:t>
            </a:r>
            <a:r>
              <a:rPr lang="it-IT" dirty="0" err="1"/>
              <a:t>parallel</a:t>
            </a:r>
            <a:r>
              <a:rPr lang="it-IT" dirty="0"/>
              <a:t> </a:t>
            </a:r>
            <a:r>
              <a:rPr lang="it-IT" dirty="0" err="1"/>
              <a:t>components</a:t>
            </a:r>
            <a:r>
              <a:rPr lang="it-IT" dirty="0"/>
              <a:t> </a:t>
            </a:r>
            <a:r>
              <a:rPr lang="it-IT" dirty="0" err="1"/>
              <a:t>only</a:t>
            </a:r>
            <a:r>
              <a:rPr lang="it-IT" dirty="0"/>
              <a:t>?</a:t>
            </a:r>
            <a:endParaRPr lang="en-US" dirty="0"/>
          </a:p>
        </p:txBody>
      </p:sp>
      <p:sp>
        <p:nvSpPr>
          <p:cNvPr id="3" name="Segnaposto testo 2">
            <a:extLst>
              <a:ext uri="{FF2B5EF4-FFF2-40B4-BE49-F238E27FC236}">
                <a16:creationId xmlns:a16="http://schemas.microsoft.com/office/drawing/2014/main" id="{35F730A6-9EEF-4F0E-B1C2-76CE4A41FB87}"/>
              </a:ext>
            </a:extLst>
          </p:cNvPr>
          <p:cNvSpPr>
            <a:spLocks noGrp="1"/>
          </p:cNvSpPr>
          <p:nvPr>
            <p:ph type="body" idx="1"/>
          </p:nvPr>
        </p:nvSpPr>
        <p:spPr>
          <a:xfrm>
            <a:off x="311700" y="1152475"/>
            <a:ext cx="2699129" cy="3416400"/>
          </a:xfrm>
        </p:spPr>
        <p:txBody>
          <a:bodyPr>
            <a:noAutofit/>
          </a:bodyPr>
          <a:lstStyle/>
          <a:p>
            <a:pPr marL="114300" indent="0">
              <a:buNone/>
            </a:pPr>
            <a:r>
              <a:rPr lang="it-IT"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Control </a:t>
            </a:r>
            <a:r>
              <a:rPr lang="it-IT"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radius</a:t>
            </a:r>
            <a:r>
              <a:rPr lang="it-IT"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it-IT"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disappears</a:t>
            </a:r>
            <a:r>
              <a:rPr lang="it-IT"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p>
            <a:pPr marL="114300" indent="0">
              <a:buNone/>
            </a:pPr>
            <a:endParaRPr lang="it-IT"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it-IT"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Here the </a:t>
            </a:r>
            <a:r>
              <a:rPr lang="it-IT"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turbulence</a:t>
            </a:r>
            <a:r>
              <a:rPr lang="it-IT"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it-IT"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is</a:t>
            </a:r>
            <a:r>
              <a:rPr lang="it-IT"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it-IT"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injected</a:t>
            </a:r>
            <a:r>
              <a:rPr lang="it-IT"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by the </a:t>
            </a:r>
            <a:r>
              <a:rPr lang="it-IT"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Deformable</a:t>
            </a:r>
            <a:r>
              <a:rPr lang="it-IT"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it-IT"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mirror</a:t>
            </a:r>
            <a:r>
              <a:rPr lang="it-IT"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the </a:t>
            </a:r>
            <a:r>
              <a:rPr lang="it-IT"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highest</a:t>
            </a:r>
            <a:r>
              <a:rPr lang="it-IT"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frequency 1/2d</a:t>
            </a:r>
            <a:r>
              <a:rPr lang="it-IT" sz="1400" baseline="-25000" dirty="0">
                <a:solidFill>
                  <a:schemeClr val="tx1"/>
                </a:solidFill>
                <a:latin typeface="Open Sans" panose="020B0606030504020204" pitchFamily="34" charset="0"/>
                <a:ea typeface="Open Sans" panose="020B0606030504020204" pitchFamily="34" charset="0"/>
                <a:cs typeface="Open Sans" panose="020B0606030504020204" pitchFamily="34" charset="0"/>
              </a:rPr>
              <a:t>max </a:t>
            </a:r>
            <a:r>
              <a:rPr lang="it-IT"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limits</a:t>
            </a:r>
            <a:r>
              <a:rPr lang="it-IT"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the </a:t>
            </a:r>
            <a:r>
              <a:rPr lang="it-IT"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region</a:t>
            </a:r>
            <a:r>
              <a:rPr lang="it-IT"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it-IT"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covered</a:t>
            </a:r>
            <a:r>
              <a:rPr lang="it-IT"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by the PSF. </a:t>
            </a:r>
          </a:p>
          <a:p>
            <a:pPr marL="114300" indent="0">
              <a:buNone/>
            </a:pPr>
            <a:endParaRPr lang="it-IT"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it-IT"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Only</a:t>
            </a:r>
            <a:r>
              <a:rPr lang="it-IT"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the </a:t>
            </a:r>
            <a:r>
              <a:rPr lang="it-IT"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diffraction</a:t>
            </a:r>
            <a:r>
              <a:rPr lang="it-IT"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pattern </a:t>
            </a:r>
            <a:r>
              <a:rPr lang="it-IT"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propagates</a:t>
            </a:r>
            <a:r>
              <a:rPr lang="it-IT"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it-IT"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beyond</a:t>
            </a:r>
            <a:r>
              <a:rPr lang="it-IT"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it-IT"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that</a:t>
            </a:r>
            <a:r>
              <a:rPr lang="it-IT"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it-IT"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limit</a:t>
            </a:r>
            <a:r>
              <a:rPr lang="it-IT"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p>
            <a:pPr marL="114300" indent="0">
              <a:buNone/>
            </a:pPr>
            <a:endParaRPr lang="it-IT" sz="1400" baseline="-25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Immagine 4" descr="Immagine che contiene stella, oggetto da esterni&#10;&#10;Descrizione generata automaticamente">
            <a:extLst>
              <a:ext uri="{FF2B5EF4-FFF2-40B4-BE49-F238E27FC236}">
                <a16:creationId xmlns:a16="http://schemas.microsoft.com/office/drawing/2014/main" id="{B628BC3F-9371-4D5C-98A8-18657CCC503E}"/>
              </a:ext>
            </a:extLst>
          </p:cNvPr>
          <p:cNvPicPr>
            <a:picLocks noChangeAspect="1"/>
          </p:cNvPicPr>
          <p:nvPr/>
        </p:nvPicPr>
        <p:blipFill>
          <a:blip r:embed="rId2"/>
          <a:stretch>
            <a:fillRect/>
          </a:stretch>
        </p:blipFill>
        <p:spPr>
          <a:xfrm>
            <a:off x="3382705" y="1754868"/>
            <a:ext cx="5628014" cy="2814007"/>
          </a:xfrm>
          <a:prstGeom prst="rect">
            <a:avLst/>
          </a:prstGeom>
        </p:spPr>
      </p:pic>
      <p:sp>
        <p:nvSpPr>
          <p:cNvPr id="7" name="CasellaDiTesto 6">
            <a:extLst>
              <a:ext uri="{FF2B5EF4-FFF2-40B4-BE49-F238E27FC236}">
                <a16:creationId xmlns:a16="http://schemas.microsoft.com/office/drawing/2014/main" id="{0907979A-9F0E-4D44-B6D6-B365B6DABB69}"/>
              </a:ext>
            </a:extLst>
          </p:cNvPr>
          <p:cNvSpPr txBox="1"/>
          <p:nvPr/>
        </p:nvSpPr>
        <p:spPr>
          <a:xfrm>
            <a:off x="3453161" y="948741"/>
            <a:ext cx="2509024" cy="738664"/>
          </a:xfrm>
          <a:prstGeom prst="rect">
            <a:avLst/>
          </a:prstGeom>
          <a:solidFill>
            <a:schemeClr val="tx2"/>
          </a:solidFill>
        </p:spPr>
        <p:txBody>
          <a:bodyPr wrap="square">
            <a:spAutoFit/>
          </a:bodyPr>
          <a:lstStyle/>
          <a:p>
            <a:pPr algn="ctr"/>
            <a:r>
              <a:rPr lang="it-IT" sz="1400" dirty="0">
                <a:latin typeface="Open Sans" panose="020B0606030504020204" pitchFamily="34" charset="0"/>
                <a:ea typeface="Open Sans" panose="020B0606030504020204" pitchFamily="34" charset="0"/>
                <a:cs typeface="Open Sans" panose="020B0606030504020204" pitchFamily="34" charset="0"/>
              </a:rPr>
              <a:t>Here LBT SOUL PSF </a:t>
            </a:r>
            <a:r>
              <a:rPr lang="it-IT" sz="1400" dirty="0" err="1">
                <a:latin typeface="Open Sans" panose="020B0606030504020204" pitchFamily="34" charset="0"/>
                <a:ea typeface="Open Sans" panose="020B0606030504020204" pitchFamily="34" charset="0"/>
                <a:cs typeface="Open Sans" panose="020B0606030504020204" pitchFamily="34" charset="0"/>
              </a:rPr>
              <a:t>acquired</a:t>
            </a:r>
            <a:r>
              <a:rPr lang="it-IT" sz="1400" dirty="0">
                <a:latin typeface="Open Sans" panose="020B0606030504020204" pitchFamily="34" charset="0"/>
                <a:ea typeface="Open Sans" panose="020B0606030504020204" pitchFamily="34" charset="0"/>
                <a:cs typeface="Open Sans" panose="020B0606030504020204" pitchFamily="34" charset="0"/>
              </a:rPr>
              <a:t> in daytime (</a:t>
            </a:r>
            <a:r>
              <a:rPr lang="it-IT" sz="1400" dirty="0" err="1">
                <a:latin typeface="Open Sans" panose="020B0606030504020204" pitchFamily="34" charset="0"/>
                <a:ea typeface="Open Sans" panose="020B0606030504020204" pitchFamily="34" charset="0"/>
                <a:cs typeface="Open Sans" panose="020B0606030504020204" pitchFamily="34" charset="0"/>
              </a:rPr>
              <a:t>laboratory</a:t>
            </a:r>
            <a:r>
              <a:rPr lang="it-IT" sz="1400" dirty="0">
                <a:latin typeface="Open Sans" panose="020B0606030504020204" pitchFamily="34" charset="0"/>
                <a:ea typeface="Open Sans" panose="020B0606030504020204" pitchFamily="34" charset="0"/>
                <a:cs typeface="Open Sans" panose="020B0606030504020204" pitchFamily="34" charset="0"/>
              </a:rPr>
              <a:t> like). </a:t>
            </a:r>
            <a:endParaRPr lang="en-US" dirty="0"/>
          </a:p>
        </p:txBody>
      </p:sp>
      <p:sp>
        <p:nvSpPr>
          <p:cNvPr id="8" name="CasellaDiTesto 7">
            <a:extLst>
              <a:ext uri="{FF2B5EF4-FFF2-40B4-BE49-F238E27FC236}">
                <a16:creationId xmlns:a16="http://schemas.microsoft.com/office/drawing/2014/main" id="{034047B5-3FC5-4EB8-9B91-FA17E0D849ED}"/>
              </a:ext>
            </a:extLst>
          </p:cNvPr>
          <p:cNvSpPr txBox="1"/>
          <p:nvPr/>
        </p:nvSpPr>
        <p:spPr>
          <a:xfrm>
            <a:off x="6266985" y="948544"/>
            <a:ext cx="2509024" cy="738664"/>
          </a:xfrm>
          <a:prstGeom prst="rect">
            <a:avLst/>
          </a:prstGeom>
          <a:solidFill>
            <a:schemeClr val="tx2"/>
          </a:solidFill>
        </p:spPr>
        <p:txBody>
          <a:bodyPr wrap="square">
            <a:spAutoFit/>
          </a:bodyPr>
          <a:lstStyle/>
          <a:p>
            <a:pPr algn="ctr"/>
            <a:r>
              <a:rPr lang="it-IT" sz="1400" dirty="0">
                <a:latin typeface="Open Sans" panose="020B0606030504020204" pitchFamily="34" charset="0"/>
                <a:ea typeface="Open Sans" panose="020B0606030504020204" pitchFamily="34" charset="0"/>
                <a:cs typeface="Open Sans" panose="020B0606030504020204" pitchFamily="34" charset="0"/>
              </a:rPr>
              <a:t>Here LBT SOUL PSF </a:t>
            </a:r>
            <a:r>
              <a:rPr lang="it-IT" sz="1400" dirty="0" err="1">
                <a:latin typeface="Open Sans" panose="020B0606030504020204" pitchFamily="34" charset="0"/>
                <a:ea typeface="Open Sans" panose="020B0606030504020204" pitchFamily="34" charset="0"/>
                <a:cs typeface="Open Sans" panose="020B0606030504020204" pitchFamily="34" charset="0"/>
              </a:rPr>
              <a:t>Reconstructed</a:t>
            </a:r>
            <a:r>
              <a:rPr lang="it-IT" sz="1400" dirty="0">
                <a:latin typeface="Open Sans" panose="020B0606030504020204" pitchFamily="34" charset="0"/>
                <a:ea typeface="Open Sans" panose="020B0606030504020204" pitchFamily="34" charset="0"/>
                <a:cs typeface="Open Sans" panose="020B0606030504020204" pitchFamily="34" charset="0"/>
              </a:rPr>
              <a:t> </a:t>
            </a:r>
            <a:r>
              <a:rPr lang="it-IT" sz="1400" dirty="0" err="1">
                <a:latin typeface="Open Sans" panose="020B0606030504020204" pitchFamily="34" charset="0"/>
                <a:ea typeface="Open Sans" panose="020B0606030504020204" pitchFamily="34" charset="0"/>
                <a:cs typeface="Open Sans" panose="020B0606030504020204" pitchFamily="34" charset="0"/>
              </a:rPr>
              <a:t>using</a:t>
            </a:r>
            <a:r>
              <a:rPr lang="it-IT" sz="1400" dirty="0">
                <a:latin typeface="Open Sans" panose="020B0606030504020204" pitchFamily="34" charset="0"/>
                <a:ea typeface="Open Sans" panose="020B0606030504020204" pitchFamily="34" charset="0"/>
                <a:cs typeface="Open Sans" panose="020B0606030504020204" pitchFamily="34" charset="0"/>
              </a:rPr>
              <a:t> </a:t>
            </a:r>
            <a:r>
              <a:rPr lang="it-IT" sz="1400" dirty="0" err="1">
                <a:latin typeface="Open Sans" panose="020B0606030504020204" pitchFamily="34" charset="0"/>
                <a:ea typeface="Open Sans" panose="020B0606030504020204" pitchFamily="34" charset="0"/>
                <a:cs typeface="Open Sans" panose="020B0606030504020204" pitchFamily="34" charset="0"/>
              </a:rPr>
              <a:t>slopes</a:t>
            </a:r>
            <a:r>
              <a:rPr lang="it-IT" sz="1400" dirty="0">
                <a:latin typeface="Open Sans" panose="020B0606030504020204" pitchFamily="34" charset="0"/>
                <a:ea typeface="Open Sans" panose="020B0606030504020204" pitchFamily="34" charset="0"/>
                <a:cs typeface="Open Sans" panose="020B0606030504020204" pitchFamily="34" charset="0"/>
              </a:rPr>
              <a:t>, </a:t>
            </a:r>
            <a:r>
              <a:rPr lang="it-IT" sz="1400" dirty="0" err="1">
                <a:latin typeface="Open Sans" panose="020B0606030504020204" pitchFamily="34" charset="0"/>
                <a:ea typeface="Open Sans" panose="020B0606030504020204" pitchFamily="34" charset="0"/>
                <a:cs typeface="Open Sans" panose="020B0606030504020204" pitchFamily="34" charset="0"/>
              </a:rPr>
              <a:t>only</a:t>
            </a:r>
            <a:r>
              <a:rPr lang="it-IT" sz="1400" dirty="0">
                <a:latin typeface="Open Sans" panose="020B0606030504020204" pitchFamily="34" charset="0"/>
                <a:ea typeface="Open Sans" panose="020B0606030504020204" pitchFamily="34" charset="0"/>
                <a:cs typeface="Open Sans" panose="020B0606030504020204" pitchFamily="34" charset="0"/>
              </a:rPr>
              <a:t> </a:t>
            </a:r>
            <a:r>
              <a:rPr lang="it-IT" sz="1400" dirty="0" err="1">
                <a:latin typeface="Open Sans" panose="020B0606030504020204" pitchFamily="34" charset="0"/>
                <a:ea typeface="Open Sans" panose="020B0606030504020204" pitchFamily="34" charset="0"/>
                <a:cs typeface="Open Sans" panose="020B0606030504020204" pitchFamily="34" charset="0"/>
              </a:rPr>
              <a:t>parallel</a:t>
            </a:r>
            <a:r>
              <a:rPr lang="it-IT" sz="1400" dirty="0">
                <a:latin typeface="Open Sans" panose="020B0606030504020204" pitchFamily="34" charset="0"/>
                <a:ea typeface="Open Sans" panose="020B0606030504020204" pitchFamily="34" charset="0"/>
                <a:cs typeface="Open Sans" panose="020B0606030504020204" pitchFamily="34" charset="0"/>
              </a:rPr>
              <a:t> </a:t>
            </a:r>
            <a:r>
              <a:rPr lang="it-IT" sz="1400" dirty="0" err="1">
                <a:latin typeface="Open Sans" panose="020B0606030504020204" pitchFamily="34" charset="0"/>
                <a:ea typeface="Open Sans" panose="020B0606030504020204" pitchFamily="34" charset="0"/>
                <a:cs typeface="Open Sans" panose="020B0606030504020204" pitchFamily="34" charset="0"/>
              </a:rPr>
              <a:t>components</a:t>
            </a:r>
            <a:r>
              <a:rPr lang="it-IT" dirty="0">
                <a:latin typeface="Open Sans" panose="020B0606030504020204" pitchFamily="34" charset="0"/>
                <a:ea typeface="Open Sans" panose="020B0606030504020204" pitchFamily="34" charset="0"/>
                <a:cs typeface="Open Sans" panose="020B0606030504020204" pitchFamily="34" charset="0"/>
              </a:rPr>
              <a:t>.</a:t>
            </a:r>
            <a:endParaRPr lang="en-US" dirty="0"/>
          </a:p>
        </p:txBody>
      </p:sp>
    </p:spTree>
    <p:extLst>
      <p:ext uri="{BB962C8B-B14F-4D97-AF65-F5344CB8AC3E}">
        <p14:creationId xmlns:p14="http://schemas.microsoft.com/office/powerpoint/2010/main" val="2151229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80C91A-312D-41DE-806E-1A32FADBC859}"/>
              </a:ext>
            </a:extLst>
          </p:cNvPr>
          <p:cNvSpPr>
            <a:spLocks noGrp="1"/>
          </p:cNvSpPr>
          <p:nvPr>
            <p:ph type="title"/>
          </p:nvPr>
        </p:nvSpPr>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Noise part into the parallel component</a:t>
            </a:r>
          </a:p>
        </p:txBody>
      </p:sp>
      <p:sp>
        <p:nvSpPr>
          <p:cNvPr id="3" name="Segnaposto testo 2">
            <a:extLst>
              <a:ext uri="{FF2B5EF4-FFF2-40B4-BE49-F238E27FC236}">
                <a16:creationId xmlns:a16="http://schemas.microsoft.com/office/drawing/2014/main" id="{E649FAD4-1617-4453-91AA-B12B7A691490}"/>
              </a:ext>
            </a:extLst>
          </p:cNvPr>
          <p:cNvSpPr>
            <a:spLocks noGrp="1"/>
          </p:cNvSpPr>
          <p:nvPr>
            <p:ph type="body" idx="1"/>
          </p:nvPr>
        </p:nvSpPr>
        <p:spPr>
          <a:xfrm>
            <a:off x="311700" y="1152475"/>
            <a:ext cx="2713998" cy="3686224"/>
          </a:xfrm>
        </p:spPr>
        <p:txBody>
          <a:bodyPr>
            <a:normAutofit fontScale="62500" lnSpcReduction="20000"/>
          </a:bodyPr>
          <a:lstStyle/>
          <a:p>
            <a:pPr marL="114300" indent="0">
              <a:buNone/>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From the slopes history we can derive both noise and turbulence contributions. </a:t>
            </a:r>
          </a:p>
          <a:p>
            <a:pPr marL="114300" indent="0">
              <a:buNone/>
            </a:pP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The noise component is part of the parallel WF. It is added to the estimated WF as part of the WF</a:t>
            </a:r>
            <a:r>
              <a:rPr lang="en-US" baseline="-25000" dirty="0">
                <a:solidFill>
                  <a:schemeClr val="tx1"/>
                </a:solidFill>
                <a:latin typeface="Open Sans" panose="020B0606030504020204" pitchFamily="34" charset="0"/>
                <a:ea typeface="Open Sans" panose="020B0606030504020204" pitchFamily="34" charset="0"/>
                <a:cs typeface="Open Sans" panose="020B0606030504020204" pitchFamily="34" charset="0"/>
              </a:rPr>
              <a:t>SLP</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114300" indent="0">
              <a:buNone/>
            </a:pP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From the slopes the modal coefficient vector, </a:t>
            </a:r>
            <a:r>
              <a:rPr lang="en-US" i="1" dirty="0">
                <a:solidFill>
                  <a:schemeClr val="tx1"/>
                </a:solidFill>
                <a:latin typeface="Open Sans" panose="020B0606030504020204" pitchFamily="34" charset="0"/>
                <a:ea typeface="Open Sans" panose="020B0606030504020204" pitchFamily="34" charset="0"/>
                <a:cs typeface="Open Sans" panose="020B0606030504020204" pitchFamily="34" charset="0"/>
              </a:rPr>
              <a:t>m</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p>
          <a:p>
            <a:pPr marL="114300" indent="0">
              <a:buNone/>
            </a:pPr>
            <a:r>
              <a:rPr lang="en-US" i="1" dirty="0">
                <a:solidFill>
                  <a:schemeClr val="tx1"/>
                </a:solidFill>
                <a:latin typeface="Open Sans" panose="020B0606030504020204" pitchFamily="34" charset="0"/>
                <a:ea typeface="Open Sans" panose="020B0606030504020204" pitchFamily="34" charset="0"/>
                <a:cs typeface="Open Sans" panose="020B0606030504020204" pitchFamily="34" charset="0"/>
              </a:rPr>
              <a:t>m</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rPr>
              <a:t> slopes</a:t>
            </a:r>
            <a:r>
              <a:rPr lang="en-US" sz="1800" dirty="0">
                <a:latin typeface="Open Sans" panose="020B0606030504020204" pitchFamily="34" charset="0"/>
                <a:ea typeface="Open Sans" panose="020B0606030504020204" pitchFamily="34" charset="0"/>
                <a:cs typeface="Open Sans" panose="020B0606030504020204" pitchFamily="34" charset="0"/>
              </a:rPr>
              <a:t> × </a:t>
            </a:r>
            <a:r>
              <a:rPr lang="en-US"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IM</a:t>
            </a:r>
            <a:r>
              <a:rPr lang="en-US" baseline="30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-1</a:t>
            </a:r>
            <a:r>
              <a:rPr lang="en-US" b="1" baseline="30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it-IT"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it-IT" dirty="0" err="1">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g</a:t>
            </a:r>
            <a:r>
              <a:rPr lang="it-IT" baseline="-25000" dirty="0" err="1">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opt</a:t>
            </a:r>
            <a:r>
              <a:rPr lang="it-IT" baseline="-25000"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returns the elements of the linear combination of WF shapes composing the instantaneous WF</a:t>
            </a:r>
            <a:r>
              <a:rPr lang="en-US" baseline="-25000" dirty="0">
                <a:solidFill>
                  <a:schemeClr val="tx1"/>
                </a:solidFill>
                <a:latin typeface="Open Sans" panose="020B0606030504020204" pitchFamily="34" charset="0"/>
                <a:ea typeface="Open Sans" panose="020B0606030504020204" pitchFamily="34" charset="0"/>
                <a:cs typeface="Open Sans" panose="020B0606030504020204" pitchFamily="34" charset="0"/>
              </a:rPr>
              <a:t>SLP</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114300" indent="0">
              <a:buNone/>
            </a:pP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The noise part in the </a:t>
            </a:r>
            <a:r>
              <a:rPr lang="en-US" i="1" dirty="0">
                <a:solidFill>
                  <a:schemeClr val="tx1"/>
                </a:solidFill>
                <a:latin typeface="Open Sans" panose="020B0606030504020204" pitchFamily="34" charset="0"/>
                <a:ea typeface="Open Sans" panose="020B0606030504020204" pitchFamily="34" charset="0"/>
                <a:cs typeface="Open Sans" panose="020B0606030504020204" pitchFamily="34" charset="0"/>
              </a:rPr>
              <a:t>m</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is then multiplied for the loop gain g, and the remaining part is associated to the optical turbulence and transferred as is into the WF</a:t>
            </a:r>
            <a:r>
              <a:rPr lang="en-US" baseline="-25000" dirty="0">
                <a:solidFill>
                  <a:schemeClr val="tx1"/>
                </a:solidFill>
                <a:latin typeface="Open Sans" panose="020B0606030504020204" pitchFamily="34" charset="0"/>
                <a:ea typeface="Open Sans" panose="020B0606030504020204" pitchFamily="34" charset="0"/>
                <a:cs typeface="Open Sans" panose="020B0606030504020204" pitchFamily="34" charset="0"/>
              </a:rPr>
              <a:t>SLP</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endParaRPr lang="en-US" baseline="-25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14300" indent="0">
              <a:buNone/>
            </a:pPr>
            <a:endParaRPr lang="en-US" baseline="-25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Immagine 5">
            <a:extLst>
              <a:ext uri="{FF2B5EF4-FFF2-40B4-BE49-F238E27FC236}">
                <a16:creationId xmlns:a16="http://schemas.microsoft.com/office/drawing/2014/main" id="{2710AEEA-F6B9-4846-B630-EA9C885EACF6}"/>
              </a:ext>
            </a:extLst>
          </p:cNvPr>
          <p:cNvPicPr>
            <a:picLocks noChangeAspect="1"/>
          </p:cNvPicPr>
          <p:nvPr/>
        </p:nvPicPr>
        <p:blipFill>
          <a:blip r:embed="rId2"/>
          <a:stretch>
            <a:fillRect/>
          </a:stretch>
        </p:blipFill>
        <p:spPr>
          <a:xfrm>
            <a:off x="3098839" y="1152475"/>
            <a:ext cx="5930810" cy="3496282"/>
          </a:xfrm>
          <a:prstGeom prst="rect">
            <a:avLst/>
          </a:prstGeom>
        </p:spPr>
      </p:pic>
      <p:cxnSp>
        <p:nvCxnSpPr>
          <p:cNvPr id="8" name="Connettore diritto 7">
            <a:extLst>
              <a:ext uri="{FF2B5EF4-FFF2-40B4-BE49-F238E27FC236}">
                <a16:creationId xmlns:a16="http://schemas.microsoft.com/office/drawing/2014/main" id="{35045A36-28F5-46BB-9CA6-A816EAB1AA93}"/>
              </a:ext>
            </a:extLst>
          </p:cNvPr>
          <p:cNvCxnSpPr>
            <a:cxnSpLocks/>
          </p:cNvCxnSpPr>
          <p:nvPr/>
        </p:nvCxnSpPr>
        <p:spPr>
          <a:xfrm flipH="1" flipV="1">
            <a:off x="3508917" y="3902927"/>
            <a:ext cx="4735551" cy="14124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0BE0E968-12C5-439F-B3E6-8DEDC1C1330D}"/>
              </a:ext>
            </a:extLst>
          </p:cNvPr>
          <p:cNvSpPr txBox="1"/>
          <p:nvPr/>
        </p:nvSpPr>
        <p:spPr>
          <a:xfrm>
            <a:off x="5218858" y="3530848"/>
            <a:ext cx="2281394" cy="307777"/>
          </a:xfrm>
          <a:prstGeom prst="rect">
            <a:avLst/>
          </a:prstGeom>
          <a:noFill/>
        </p:spPr>
        <p:txBody>
          <a:bodyPr wrap="none" rtlCol="0">
            <a:spAutoFit/>
          </a:bodyPr>
          <a:lstStyle/>
          <a:p>
            <a:r>
              <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rPr>
              <a:t>Noise component is here</a:t>
            </a:r>
          </a:p>
        </p:txBody>
      </p:sp>
    </p:spTree>
    <p:extLst>
      <p:ext uri="{BB962C8B-B14F-4D97-AF65-F5344CB8AC3E}">
        <p14:creationId xmlns:p14="http://schemas.microsoft.com/office/powerpoint/2010/main" val="1834987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F50BEA-2C6A-4773-8BB5-137D0C86CF7D}"/>
              </a:ext>
            </a:extLst>
          </p:cNvPr>
          <p:cNvSpPr>
            <a:spLocks noGrp="1"/>
          </p:cNvSpPr>
          <p:nvPr>
            <p:ph type="title"/>
          </p:nvPr>
        </p:nvSpPr>
        <p:spPr>
          <a:xfrm>
            <a:off x="311700" y="219196"/>
            <a:ext cx="8520600" cy="572700"/>
          </a:xfrm>
        </p:spPr>
        <p:txBody>
          <a:bodyPr>
            <a:normAutofit fontScale="90000"/>
          </a:bodyPr>
          <a:lstStyle/>
          <a:p>
            <a:r>
              <a:rPr lang="en-US" dirty="0"/>
              <a:t>Orthogonal component and</a:t>
            </a:r>
            <a:br>
              <a:rPr lang="en-US" dirty="0"/>
            </a:br>
            <a:r>
              <a:rPr lang="en-US" dirty="0"/>
              <a:t>derived quantities</a:t>
            </a:r>
          </a:p>
        </p:txBody>
      </p:sp>
      <p:sp>
        <p:nvSpPr>
          <p:cNvPr id="3" name="Segnaposto testo 2">
            <a:extLst>
              <a:ext uri="{FF2B5EF4-FFF2-40B4-BE49-F238E27FC236}">
                <a16:creationId xmlns:a16="http://schemas.microsoft.com/office/drawing/2014/main" id="{00F4BBE4-AD03-42FC-8FAB-BD902514ECAD}"/>
              </a:ext>
            </a:extLst>
          </p:cNvPr>
          <p:cNvSpPr>
            <a:spLocks noGrp="1"/>
          </p:cNvSpPr>
          <p:nvPr>
            <p:ph type="body" idx="1"/>
          </p:nvPr>
        </p:nvSpPr>
        <p:spPr>
          <a:xfrm>
            <a:off x="210307" y="1152475"/>
            <a:ext cx="5194317" cy="1509661"/>
          </a:xfrm>
        </p:spPr>
        <p:txBody>
          <a:bodyPr>
            <a:normAutofit fontScale="62500" lnSpcReduction="20000"/>
          </a:bodyPr>
          <a:lstStyle/>
          <a:p>
            <a:pPr marL="114300" indent="0">
              <a:buNone/>
            </a:pPr>
            <a:r>
              <a:rPr lang="en-US" dirty="0"/>
              <a:t>The PSF-R algorithm estimates the characteristics length (r</a:t>
            </a:r>
            <a:r>
              <a:rPr lang="en-US" baseline="-25000" dirty="0"/>
              <a:t>0</a:t>
            </a:r>
            <a:r>
              <a:rPr lang="en-US" dirty="0"/>
              <a:t>) of the spatial power spectrum of the turbulence, fitting analytical model onto the DM data.</a:t>
            </a:r>
          </a:p>
          <a:p>
            <a:pPr marL="114300" indent="0">
              <a:buNone/>
            </a:pPr>
            <a:r>
              <a:rPr lang="en-US" dirty="0"/>
              <a:t>I used here a modal representation of the power adapting the Noll ’76 formula fitting the power law on the DM modes time history.</a:t>
            </a:r>
          </a:p>
          <a:p>
            <a:pPr marL="114300" indent="0">
              <a:buNone/>
            </a:pPr>
            <a:r>
              <a:rPr lang="en-US" dirty="0"/>
              <a:t>The point is to identify in the original atmospheric turbulence contribution.</a:t>
            </a:r>
          </a:p>
          <a:p>
            <a:pPr marL="114300" indent="0">
              <a:buNone/>
            </a:pPr>
            <a:endParaRPr lang="en-US" dirty="0"/>
          </a:p>
          <a:p>
            <a:pPr marL="114300" indent="0">
              <a:buNone/>
            </a:pPr>
            <a:r>
              <a:rPr lang="en-US" dirty="0"/>
              <a:t>Already assuming tip tilt dominated by the vibration and excluding these from the fit.</a:t>
            </a:r>
          </a:p>
        </p:txBody>
      </p:sp>
      <p:pic>
        <p:nvPicPr>
          <p:cNvPr id="4" name="Picture 2" descr="ps">
            <a:extLst>
              <a:ext uri="{FF2B5EF4-FFF2-40B4-BE49-F238E27FC236}">
                <a16:creationId xmlns:a16="http://schemas.microsoft.com/office/drawing/2014/main" id="{B19267CF-A40B-4596-8678-98FFE5B2A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530905" y="129702"/>
            <a:ext cx="3515142" cy="2293590"/>
          </a:xfrm>
          <a:prstGeom prst="rect">
            <a:avLst/>
          </a:prstGeom>
        </p:spPr>
      </p:pic>
      <p:pic>
        <p:nvPicPr>
          <p:cNvPr id="8" name="Immagine 7" descr="Immagine che contiene tavolo&#10;&#10;Descrizione generata automaticamente">
            <a:extLst>
              <a:ext uri="{FF2B5EF4-FFF2-40B4-BE49-F238E27FC236}">
                <a16:creationId xmlns:a16="http://schemas.microsoft.com/office/drawing/2014/main" id="{C8900C61-BA97-41D8-85A3-C341C7F3671B}"/>
              </a:ext>
            </a:extLst>
          </p:cNvPr>
          <p:cNvPicPr>
            <a:picLocks noChangeAspect="1"/>
          </p:cNvPicPr>
          <p:nvPr/>
        </p:nvPicPr>
        <p:blipFill>
          <a:blip r:embed="rId3"/>
          <a:stretch>
            <a:fillRect/>
          </a:stretch>
        </p:blipFill>
        <p:spPr>
          <a:xfrm>
            <a:off x="6249779" y="2571750"/>
            <a:ext cx="2582521" cy="2478121"/>
          </a:xfrm>
          <a:prstGeom prst="rect">
            <a:avLst/>
          </a:prstGeom>
        </p:spPr>
      </p:pic>
      <p:pic>
        <p:nvPicPr>
          <p:cNvPr id="10" name="Immagine 9">
            <a:extLst>
              <a:ext uri="{FF2B5EF4-FFF2-40B4-BE49-F238E27FC236}">
                <a16:creationId xmlns:a16="http://schemas.microsoft.com/office/drawing/2014/main" id="{863AB941-FCC8-44DA-BD23-55432850AC08}"/>
              </a:ext>
            </a:extLst>
          </p:cNvPr>
          <p:cNvPicPr>
            <a:picLocks noChangeAspect="1"/>
          </p:cNvPicPr>
          <p:nvPr/>
        </p:nvPicPr>
        <p:blipFill>
          <a:blip r:embed="rId4"/>
          <a:stretch>
            <a:fillRect/>
          </a:stretch>
        </p:blipFill>
        <p:spPr>
          <a:xfrm>
            <a:off x="210307" y="2662136"/>
            <a:ext cx="3239311" cy="2429483"/>
          </a:xfrm>
          <a:prstGeom prst="rect">
            <a:avLst/>
          </a:prstGeom>
        </p:spPr>
      </p:pic>
      <p:sp>
        <p:nvSpPr>
          <p:cNvPr id="11" name="CasellaDiTesto 10">
            <a:extLst>
              <a:ext uri="{FF2B5EF4-FFF2-40B4-BE49-F238E27FC236}">
                <a16:creationId xmlns:a16="http://schemas.microsoft.com/office/drawing/2014/main" id="{7C45CD63-5CD8-4F15-959A-87A9B3BFA80E}"/>
              </a:ext>
            </a:extLst>
          </p:cNvPr>
          <p:cNvSpPr txBox="1"/>
          <p:nvPr/>
        </p:nvSpPr>
        <p:spPr>
          <a:xfrm rot="1880298">
            <a:off x="1306748" y="3254506"/>
            <a:ext cx="1646605" cy="307777"/>
          </a:xfrm>
          <a:prstGeom prst="rect">
            <a:avLst/>
          </a:prstGeom>
          <a:noFill/>
        </p:spPr>
        <p:txBody>
          <a:bodyPr wrap="none" rtlCol="0">
            <a:spAutoFit/>
          </a:bodyPr>
          <a:lstStyle/>
          <a:p>
            <a:r>
              <a:rPr lang="en-US" dirty="0">
                <a:solidFill>
                  <a:srgbClr val="FFC000"/>
                </a:solidFill>
              </a:rPr>
              <a:t>DM Zernike power</a:t>
            </a:r>
          </a:p>
        </p:txBody>
      </p:sp>
      <p:sp>
        <p:nvSpPr>
          <p:cNvPr id="12" name="CasellaDiTesto 11">
            <a:extLst>
              <a:ext uri="{FF2B5EF4-FFF2-40B4-BE49-F238E27FC236}">
                <a16:creationId xmlns:a16="http://schemas.microsoft.com/office/drawing/2014/main" id="{9B2A9A90-9935-43F6-AE93-285CA200DCDA}"/>
              </a:ext>
            </a:extLst>
          </p:cNvPr>
          <p:cNvSpPr txBox="1"/>
          <p:nvPr/>
        </p:nvSpPr>
        <p:spPr>
          <a:xfrm>
            <a:off x="3449618" y="2474393"/>
            <a:ext cx="2456864" cy="2462213"/>
          </a:xfrm>
          <a:prstGeom prst="rect">
            <a:avLst/>
          </a:prstGeom>
          <a:solidFill>
            <a:schemeClr val="tx2"/>
          </a:solidFill>
        </p:spPr>
        <p:txBody>
          <a:bodyPr wrap="square" rtlCol="0">
            <a:spAutoFit/>
          </a:bodyPr>
          <a:lstStyle/>
          <a:p>
            <a:r>
              <a:rPr lang="en-US" dirty="0"/>
              <a:t>The fit allows computing</a:t>
            </a:r>
          </a:p>
          <a:p>
            <a:r>
              <a:rPr lang="en-US" dirty="0"/>
              <a:t> the power for the uncontrolled components (modes), </a:t>
            </a:r>
          </a:p>
          <a:p>
            <a:r>
              <a:rPr lang="en-US" dirty="0"/>
              <a:t>estimating the orthogonal part of the WF.</a:t>
            </a:r>
          </a:p>
          <a:p>
            <a:endParaRPr lang="en-US" dirty="0"/>
          </a:p>
          <a:p>
            <a:r>
              <a:rPr lang="en-US" dirty="0"/>
              <a:t>In SOUL data we had 500 KL modes, the orthogonal components extends up to Zernike 3000.</a:t>
            </a:r>
          </a:p>
        </p:txBody>
      </p:sp>
    </p:spTree>
    <p:extLst>
      <p:ext uri="{BB962C8B-B14F-4D97-AF65-F5344CB8AC3E}">
        <p14:creationId xmlns:p14="http://schemas.microsoft.com/office/powerpoint/2010/main" val="1618993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419694-6BF2-433C-AA5A-5F13CD6E55FC}"/>
              </a:ext>
            </a:extLst>
          </p:cNvPr>
          <p:cNvSpPr>
            <a:spLocks noGrp="1"/>
          </p:cNvSpPr>
          <p:nvPr>
            <p:ph type="title"/>
          </p:nvPr>
        </p:nvSpPr>
        <p:spPr/>
        <p:txBody>
          <a:bodyPr>
            <a:normAutofit fontScale="90000"/>
          </a:bodyPr>
          <a:lstStyle/>
          <a:p>
            <a:r>
              <a:rPr lang="it-IT" dirty="0" err="1">
                <a:latin typeface="Open Sans" panose="020B0606030504020204" pitchFamily="34" charset="0"/>
                <a:ea typeface="Open Sans" panose="020B0606030504020204" pitchFamily="34" charset="0"/>
                <a:cs typeface="Open Sans" panose="020B0606030504020204" pitchFamily="34" charset="0"/>
              </a:rPr>
              <a:t>Limitation</a:t>
            </a:r>
            <a:r>
              <a:rPr lang="it-IT" dirty="0">
                <a:latin typeface="Open Sans" panose="020B0606030504020204" pitchFamily="34" charset="0"/>
                <a:ea typeface="Open Sans" panose="020B0606030504020204" pitchFamily="34" charset="0"/>
                <a:cs typeface="Open Sans" panose="020B0606030504020204" pitchFamily="34" charset="0"/>
              </a:rPr>
              <a:t> and </a:t>
            </a:r>
            <a:r>
              <a:rPr lang="it-IT" dirty="0" err="1">
                <a:latin typeface="Open Sans" panose="020B0606030504020204" pitchFamily="34" charset="0"/>
                <a:ea typeface="Open Sans" panose="020B0606030504020204" pitchFamily="34" charset="0"/>
                <a:cs typeface="Open Sans" panose="020B0606030504020204" pitchFamily="34" charset="0"/>
              </a:rPr>
              <a:t>development</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egnaposto testo 2">
            <a:extLst>
              <a:ext uri="{FF2B5EF4-FFF2-40B4-BE49-F238E27FC236}">
                <a16:creationId xmlns:a16="http://schemas.microsoft.com/office/drawing/2014/main" id="{5C12E3D8-6F8B-47A7-87EA-15AD87BE08F8}"/>
              </a:ext>
            </a:extLst>
          </p:cNvPr>
          <p:cNvSpPr>
            <a:spLocks noGrp="1"/>
          </p:cNvSpPr>
          <p:nvPr>
            <p:ph type="body" idx="1"/>
          </p:nvPr>
        </p:nvSpPr>
        <p:spPr/>
        <p:txBody>
          <a:bodyPr>
            <a:normAutofit fontScale="92500" lnSpcReduction="20000"/>
          </a:bodyPr>
          <a:lstStyle/>
          <a:p>
            <a:pPr marL="114300" indent="0">
              <a:buNone/>
            </a:pPr>
            <a:r>
              <a:rPr lang="it-IT" dirty="0" err="1">
                <a:latin typeface="Open Sans" panose="020B0606030504020204" pitchFamily="34" charset="0"/>
                <a:ea typeface="Open Sans" panose="020B0606030504020204" pitchFamily="34" charset="0"/>
                <a:cs typeface="Open Sans" panose="020B0606030504020204" pitchFamily="34" charset="0"/>
              </a:rPr>
              <a:t>We</a:t>
            </a:r>
            <a:r>
              <a:rPr lang="it-IT" dirty="0">
                <a:latin typeface="Open Sans" panose="020B0606030504020204" pitchFamily="34" charset="0"/>
                <a:ea typeface="Open Sans" panose="020B0606030504020204" pitchFamily="34" charset="0"/>
                <a:cs typeface="Open Sans" panose="020B0606030504020204" pitchFamily="34" charset="0"/>
              </a:rPr>
              <a:t> use the history of the DM </a:t>
            </a:r>
            <a:r>
              <a:rPr lang="it-IT" dirty="0" err="1">
                <a:latin typeface="Open Sans" panose="020B0606030504020204" pitchFamily="34" charset="0"/>
                <a:ea typeface="Open Sans" panose="020B0606030504020204" pitchFamily="34" charset="0"/>
                <a:cs typeface="Open Sans" panose="020B0606030504020204" pitchFamily="34" charset="0"/>
              </a:rPr>
              <a:t>shape</a:t>
            </a:r>
            <a:r>
              <a:rPr lang="it-IT" dirty="0">
                <a:latin typeface="Open Sans" panose="020B0606030504020204" pitchFamily="34" charset="0"/>
                <a:ea typeface="Open Sans" panose="020B0606030504020204" pitchFamily="34" charset="0"/>
                <a:cs typeface="Open Sans" panose="020B0606030504020204" pitchFamily="34" charset="0"/>
              </a:rPr>
              <a:t> for the </a:t>
            </a:r>
            <a:r>
              <a:rPr lang="it-IT" dirty="0" err="1">
                <a:latin typeface="Open Sans" panose="020B0606030504020204" pitchFamily="34" charset="0"/>
                <a:ea typeface="Open Sans" panose="020B0606030504020204" pitchFamily="34" charset="0"/>
                <a:cs typeface="Open Sans" panose="020B0606030504020204" pitchFamily="34" charset="0"/>
              </a:rPr>
              <a:t>estimation</a:t>
            </a:r>
            <a:r>
              <a:rPr lang="it-IT" dirty="0">
                <a:latin typeface="Open Sans" panose="020B0606030504020204" pitchFamily="34" charset="0"/>
                <a:ea typeface="Open Sans" panose="020B0606030504020204" pitchFamily="34" charset="0"/>
                <a:cs typeface="Open Sans" panose="020B0606030504020204" pitchFamily="34" charset="0"/>
              </a:rPr>
              <a:t> of the </a:t>
            </a:r>
            <a:r>
              <a:rPr lang="it-IT" dirty="0" err="1">
                <a:latin typeface="Open Sans" panose="020B0606030504020204" pitchFamily="34" charset="0"/>
                <a:ea typeface="Open Sans" panose="020B0606030504020204" pitchFamily="34" charset="0"/>
                <a:cs typeface="Open Sans" panose="020B0606030504020204" pitchFamily="34" charset="0"/>
              </a:rPr>
              <a:t>turbulence</a:t>
            </a:r>
            <a:r>
              <a:rPr lang="it-IT" dirty="0">
                <a:latin typeface="Open Sans" panose="020B0606030504020204" pitchFamily="34" charset="0"/>
                <a:ea typeface="Open Sans" panose="020B0606030504020204" pitchFamily="34" charset="0"/>
                <a:cs typeface="Open Sans" panose="020B0606030504020204" pitchFamily="34" charset="0"/>
              </a:rPr>
              <a:t> PSD.</a:t>
            </a:r>
          </a:p>
          <a:p>
            <a:pPr marL="114300" indent="0">
              <a:buNone/>
            </a:pPr>
            <a:endParaRPr lang="it-IT"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it-IT" dirty="0" err="1">
                <a:latin typeface="Open Sans" panose="020B0606030504020204" pitchFamily="34" charset="0"/>
                <a:ea typeface="Open Sans" panose="020B0606030504020204" pitchFamily="34" charset="0"/>
                <a:cs typeface="Open Sans" panose="020B0606030504020204" pitchFamily="34" charset="0"/>
              </a:rPr>
              <a:t>However</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this</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opportunity</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is</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less</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valid</a:t>
            </a:r>
            <a:r>
              <a:rPr lang="it-IT" dirty="0">
                <a:latin typeface="Open Sans" panose="020B0606030504020204" pitchFamily="34" charset="0"/>
                <a:ea typeface="Open Sans" panose="020B0606030504020204" pitchFamily="34" charset="0"/>
                <a:cs typeface="Open Sans" panose="020B0606030504020204" pitchFamily="34" charset="0"/>
              </a:rPr>
              <a:t> in the </a:t>
            </a:r>
            <a:r>
              <a:rPr lang="it-IT" dirty="0" err="1">
                <a:latin typeface="Open Sans" panose="020B0606030504020204" pitchFamily="34" charset="0"/>
                <a:ea typeface="Open Sans" panose="020B0606030504020204" pitchFamily="34" charset="0"/>
                <a:cs typeface="Open Sans" panose="020B0606030504020204" pitchFamily="34" charset="0"/>
              </a:rPr>
              <a:t>cases</a:t>
            </a:r>
            <a:r>
              <a:rPr lang="it-IT" dirty="0">
                <a:latin typeface="Open Sans" panose="020B0606030504020204" pitchFamily="34" charset="0"/>
                <a:ea typeface="Open Sans" panose="020B0606030504020204" pitchFamily="34" charset="0"/>
                <a:cs typeface="Open Sans" panose="020B0606030504020204" pitchFamily="34" charset="0"/>
              </a:rPr>
              <a:t>:</a:t>
            </a:r>
          </a:p>
          <a:p>
            <a:r>
              <a:rPr lang="it-IT" dirty="0">
                <a:latin typeface="Open Sans" panose="020B0606030504020204" pitchFamily="34" charset="0"/>
                <a:ea typeface="Open Sans" panose="020B0606030504020204" pitchFamily="34" charset="0"/>
                <a:cs typeface="Open Sans" panose="020B0606030504020204" pitchFamily="34" charset="0"/>
              </a:rPr>
              <a:t>a </a:t>
            </a:r>
            <a:r>
              <a:rPr lang="it-IT" dirty="0" err="1">
                <a:latin typeface="Open Sans" panose="020B0606030504020204" pitchFamily="34" charset="0"/>
                <a:ea typeface="Open Sans" panose="020B0606030504020204" pitchFamily="34" charset="0"/>
                <a:cs typeface="Open Sans" panose="020B0606030504020204" pitchFamily="34" charset="0"/>
              </a:rPr>
              <a:t>few</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modes</a:t>
            </a:r>
            <a:r>
              <a:rPr lang="it-IT" dirty="0">
                <a:latin typeface="Open Sans" panose="020B0606030504020204" pitchFamily="34" charset="0"/>
                <a:ea typeface="Open Sans" panose="020B0606030504020204" pitchFamily="34" charset="0"/>
                <a:cs typeface="Open Sans" panose="020B0606030504020204" pitchFamily="34" charset="0"/>
              </a:rPr>
              <a:t> are </a:t>
            </a:r>
            <a:r>
              <a:rPr lang="it-IT" dirty="0" err="1">
                <a:latin typeface="Open Sans" panose="020B0606030504020204" pitchFamily="34" charset="0"/>
                <a:ea typeface="Open Sans" panose="020B0606030504020204" pitchFamily="34" charset="0"/>
                <a:cs typeface="Open Sans" panose="020B0606030504020204" pitchFamily="34" charset="0"/>
              </a:rPr>
              <a:t>controlled</a:t>
            </a:r>
            <a:r>
              <a:rPr lang="it-IT" dirty="0">
                <a:latin typeface="Open Sans" panose="020B0606030504020204" pitchFamily="34" charset="0"/>
                <a:ea typeface="Open Sans" panose="020B0606030504020204" pitchFamily="34" charset="0"/>
                <a:cs typeface="Open Sans" panose="020B0606030504020204" pitchFamily="34" charset="0"/>
              </a:rPr>
              <a:t>, </a:t>
            </a:r>
          </a:p>
          <a:p>
            <a:pPr marL="114300" indent="0">
              <a:buNone/>
            </a:pPr>
            <a:r>
              <a:rPr lang="it-IT" dirty="0">
                <a:latin typeface="Open Sans" panose="020B0606030504020204" pitchFamily="34" charset="0"/>
                <a:ea typeface="Open Sans" panose="020B0606030504020204" pitchFamily="34" charset="0"/>
                <a:cs typeface="Open Sans" panose="020B0606030504020204" pitchFamily="34" charset="0"/>
              </a:rPr>
              <a:t>and/or</a:t>
            </a:r>
          </a:p>
          <a:p>
            <a:r>
              <a:rPr lang="it-IT" dirty="0" err="1">
                <a:latin typeface="Open Sans" panose="020B0606030504020204" pitchFamily="34" charset="0"/>
                <a:ea typeface="Open Sans" panose="020B0606030504020204" pitchFamily="34" charset="0"/>
                <a:cs typeface="Open Sans" panose="020B0606030504020204" pitchFamily="34" charset="0"/>
              </a:rPr>
              <a:t>Correction</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is</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poor</a:t>
            </a:r>
            <a:r>
              <a:rPr lang="it-IT" dirty="0">
                <a:latin typeface="Open Sans" panose="020B0606030504020204" pitchFamily="34" charset="0"/>
                <a:ea typeface="Open Sans" panose="020B0606030504020204" pitchFamily="34" charset="0"/>
                <a:cs typeface="Open Sans" panose="020B0606030504020204" pitchFamily="34" charset="0"/>
              </a:rPr>
              <a:t> (DM </a:t>
            </a:r>
            <a:r>
              <a:rPr lang="it-IT" dirty="0" err="1">
                <a:latin typeface="Open Sans" panose="020B0606030504020204" pitchFamily="34" charset="0"/>
                <a:ea typeface="Open Sans" panose="020B0606030504020204" pitchFamily="34" charset="0"/>
                <a:cs typeface="Open Sans" panose="020B0606030504020204" pitchFamily="34" charset="0"/>
              </a:rPr>
              <a:t>is</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not</a:t>
            </a:r>
            <a:r>
              <a:rPr lang="it-IT" dirty="0">
                <a:latin typeface="Open Sans" panose="020B0606030504020204" pitchFamily="34" charset="0"/>
                <a:ea typeface="Open Sans" panose="020B0606030504020204" pitchFamily="34" charset="0"/>
                <a:cs typeface="Open Sans" panose="020B0606030504020204" pitchFamily="34" charset="0"/>
              </a:rPr>
              <a:t> the negative copy of the </a:t>
            </a:r>
            <a:r>
              <a:rPr lang="it-IT" dirty="0" err="1">
                <a:latin typeface="Open Sans" panose="020B0606030504020204" pitchFamily="34" charset="0"/>
                <a:ea typeface="Open Sans" panose="020B0606030504020204" pitchFamily="34" charset="0"/>
                <a:cs typeface="Open Sans" panose="020B0606030504020204" pitchFamily="34" charset="0"/>
              </a:rPr>
              <a:t>reference</a:t>
            </a:r>
            <a:r>
              <a:rPr lang="it-IT" dirty="0">
                <a:latin typeface="Open Sans" panose="020B0606030504020204" pitchFamily="34" charset="0"/>
                <a:ea typeface="Open Sans" panose="020B0606030504020204" pitchFamily="34" charset="0"/>
                <a:cs typeface="Open Sans" panose="020B0606030504020204" pitchFamily="34" charset="0"/>
              </a:rPr>
              <a:t> star WF).</a:t>
            </a:r>
          </a:p>
          <a:p>
            <a:pPr marL="114300" indent="0">
              <a:buNone/>
            </a:pPr>
            <a:endParaRPr lang="it-IT"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it-IT" dirty="0">
                <a:latin typeface="Open Sans" panose="020B0606030504020204" pitchFamily="34" charset="0"/>
                <a:ea typeface="Open Sans" panose="020B0606030504020204" pitchFamily="34" charset="0"/>
                <a:cs typeface="Open Sans" panose="020B0606030504020204" pitchFamily="34" charset="0"/>
              </a:rPr>
              <a:t>In the future, </a:t>
            </a:r>
            <a:r>
              <a:rPr lang="it-IT" dirty="0" err="1">
                <a:latin typeface="Open Sans" panose="020B0606030504020204" pitchFamily="34" charset="0"/>
                <a:ea typeface="Open Sans" panose="020B0606030504020204" pitchFamily="34" charset="0"/>
                <a:cs typeface="Open Sans" panose="020B0606030504020204" pitchFamily="34" charset="0"/>
              </a:rPr>
              <a:t>this</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method</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should</a:t>
            </a:r>
            <a:r>
              <a:rPr lang="it-IT" dirty="0">
                <a:latin typeface="Open Sans" panose="020B0606030504020204" pitchFamily="34" charset="0"/>
                <a:ea typeface="Open Sans" panose="020B0606030504020204" pitchFamily="34" charset="0"/>
                <a:cs typeface="Open Sans" panose="020B0606030504020204" pitchFamily="34" charset="0"/>
              </a:rPr>
              <a:t> be </a:t>
            </a:r>
            <a:r>
              <a:rPr lang="it-IT" dirty="0" err="1">
                <a:latin typeface="Open Sans" panose="020B0606030504020204" pitchFamily="34" charset="0"/>
                <a:ea typeface="Open Sans" panose="020B0606030504020204" pitchFamily="34" charset="0"/>
                <a:cs typeface="Open Sans" panose="020B0606030504020204" pitchFamily="34" charset="0"/>
              </a:rPr>
              <a:t>revised</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accepting</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as</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reference</a:t>
            </a:r>
            <a:r>
              <a:rPr lang="it-IT" dirty="0">
                <a:latin typeface="Open Sans" panose="020B0606030504020204" pitchFamily="34" charset="0"/>
                <a:ea typeface="Open Sans" panose="020B0606030504020204" pitchFamily="34" charset="0"/>
                <a:cs typeface="Open Sans" panose="020B0606030504020204" pitchFamily="34" charset="0"/>
              </a:rPr>
              <a:t> for the </a:t>
            </a:r>
            <a:r>
              <a:rPr lang="it-IT" dirty="0" err="1">
                <a:latin typeface="Open Sans" panose="020B0606030504020204" pitchFamily="34" charset="0"/>
                <a:ea typeface="Open Sans" panose="020B0606030504020204" pitchFamily="34" charset="0"/>
                <a:cs typeface="Open Sans" panose="020B0606030504020204" pitchFamily="34" charset="0"/>
              </a:rPr>
              <a:t>fit</a:t>
            </a:r>
            <a:r>
              <a:rPr lang="it-IT" dirty="0">
                <a:latin typeface="Open Sans" panose="020B0606030504020204" pitchFamily="34" charset="0"/>
                <a:ea typeface="Open Sans" panose="020B0606030504020204" pitchFamily="34" charset="0"/>
                <a:cs typeface="Open Sans" panose="020B0606030504020204" pitchFamily="34" charset="0"/>
              </a:rPr>
              <a:t> the pseudo-open-loop data, </a:t>
            </a:r>
            <a:r>
              <a:rPr lang="it-IT" dirty="0" err="1">
                <a:latin typeface="Open Sans" panose="020B0606030504020204" pitchFamily="34" charset="0"/>
                <a:ea typeface="Open Sans" panose="020B0606030504020204" pitchFamily="34" charset="0"/>
                <a:cs typeface="Open Sans" panose="020B0606030504020204" pitchFamily="34" charset="0"/>
              </a:rPr>
              <a:t>possibly</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noise</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corrected</a:t>
            </a:r>
            <a:r>
              <a:rPr lang="it-IT" dirty="0">
                <a:latin typeface="Open Sans" panose="020B0606030504020204" pitchFamily="34" charset="0"/>
                <a:ea typeface="Open Sans" panose="020B0606030504020204" pitchFamily="34" charset="0"/>
                <a:cs typeface="Open Sans" panose="020B0606030504020204" pitchFamily="34" charset="0"/>
              </a:rPr>
              <a:t>.</a:t>
            </a:r>
          </a:p>
          <a:p>
            <a:pPr marL="114300" indent="0">
              <a:buNone/>
            </a:pPr>
            <a:endParaRPr lang="it-IT"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it-IT" dirty="0">
                <a:latin typeface="Open Sans" panose="020B0606030504020204" pitchFamily="34" charset="0"/>
                <a:ea typeface="Open Sans" panose="020B0606030504020204" pitchFamily="34" charset="0"/>
                <a:cs typeface="Open Sans" panose="020B0606030504020204" pitchFamily="34" charset="0"/>
              </a:rPr>
              <a:t>Pseudo-open loop data </a:t>
            </a:r>
            <a:r>
              <a:rPr lang="it-IT" dirty="0" err="1">
                <a:latin typeface="Open Sans" panose="020B0606030504020204" pitchFamily="34" charset="0"/>
                <a:ea typeface="Open Sans" panose="020B0606030504020204" pitchFamily="34" charset="0"/>
                <a:cs typeface="Open Sans" panose="020B0606030504020204" pitchFamily="34" charset="0"/>
              </a:rPr>
              <a:t>is</a:t>
            </a:r>
            <a:r>
              <a:rPr lang="it-IT" dirty="0">
                <a:latin typeface="Open Sans" panose="020B0606030504020204" pitchFamily="34" charset="0"/>
                <a:ea typeface="Open Sans" panose="020B0606030504020204" pitchFamily="34" charset="0"/>
                <a:cs typeface="Open Sans" panose="020B0606030504020204" pitchFamily="34" charset="0"/>
              </a:rPr>
              <a:t> the sum of the </a:t>
            </a:r>
            <a:r>
              <a:rPr lang="it-IT" dirty="0" err="1">
                <a:latin typeface="Open Sans" panose="020B0606030504020204" pitchFamily="34" charset="0"/>
                <a:ea typeface="Open Sans" panose="020B0606030504020204" pitchFamily="34" charset="0"/>
                <a:cs typeface="Open Sans" panose="020B0606030504020204" pitchFamily="34" charset="0"/>
              </a:rPr>
              <a:t>contributions</a:t>
            </a:r>
            <a:r>
              <a:rPr lang="it-IT" dirty="0">
                <a:latin typeface="Open Sans" panose="020B0606030504020204" pitchFamily="34" charset="0"/>
                <a:ea typeface="Open Sans" panose="020B0606030504020204" pitchFamily="34" charset="0"/>
                <a:cs typeface="Open Sans" panose="020B0606030504020204" pitchFamily="34" charset="0"/>
              </a:rPr>
              <a:t> to the WF </a:t>
            </a:r>
            <a:r>
              <a:rPr lang="it-IT" dirty="0" err="1">
                <a:latin typeface="Open Sans" panose="020B0606030504020204" pitchFamily="34" charset="0"/>
                <a:ea typeface="Open Sans" panose="020B0606030504020204" pitchFamily="34" charset="0"/>
                <a:cs typeface="Open Sans" panose="020B0606030504020204" pitchFamily="34" charset="0"/>
              </a:rPr>
              <a:t>given</a:t>
            </a:r>
            <a:r>
              <a:rPr lang="it-IT" dirty="0">
                <a:latin typeface="Open Sans" panose="020B0606030504020204" pitchFamily="34" charset="0"/>
                <a:ea typeface="Open Sans" panose="020B0606030504020204" pitchFamily="34" charset="0"/>
                <a:cs typeface="Open Sans" panose="020B0606030504020204" pitchFamily="34" charset="0"/>
              </a:rPr>
              <a:t> by DM and WFS.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07980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8F12B8-5C3F-4009-A4CC-56DB5884EF46}"/>
              </a:ext>
            </a:extLst>
          </p:cNvPr>
          <p:cNvSpPr>
            <a:spLocks noGrp="1"/>
          </p:cNvSpPr>
          <p:nvPr>
            <p:ph type="title"/>
          </p:nvPr>
        </p:nvSpPr>
        <p:spPr/>
        <p:txBody>
          <a:bodyPr>
            <a:normAutofit fontScale="90000"/>
          </a:bodyPr>
          <a:lstStyle/>
          <a:p>
            <a:r>
              <a:rPr lang="it-IT" dirty="0"/>
              <a:t>Building the PSF</a:t>
            </a:r>
            <a:endParaRPr lang="en-US" dirty="0"/>
          </a:p>
        </p:txBody>
      </p:sp>
      <mc:AlternateContent xmlns:mc="http://schemas.openxmlformats.org/markup-compatibility/2006" xmlns:a14="http://schemas.microsoft.com/office/drawing/2010/main">
        <mc:Choice Requires="a14">
          <p:sp>
            <p:nvSpPr>
              <p:cNvPr id="3" name="Segnaposto testo 2">
                <a:extLst>
                  <a:ext uri="{FF2B5EF4-FFF2-40B4-BE49-F238E27FC236}">
                    <a16:creationId xmlns:a16="http://schemas.microsoft.com/office/drawing/2014/main" id="{CADC66F8-DFB1-48C2-9431-FDD720204200}"/>
                  </a:ext>
                </a:extLst>
              </p:cNvPr>
              <p:cNvSpPr>
                <a:spLocks noGrp="1"/>
              </p:cNvSpPr>
              <p:nvPr>
                <p:ph type="body" idx="1"/>
              </p:nvPr>
            </p:nvSpPr>
            <p:spPr>
              <a:xfrm>
                <a:off x="3188319" y="297548"/>
                <a:ext cx="5643981" cy="1124047"/>
              </a:xfrm>
            </p:spPr>
            <p:txBody>
              <a:bodyPr>
                <a:normAutofit fontScale="77500" lnSpcReduction="20000"/>
              </a:bodyPr>
              <a:lstStyle/>
              <a:p>
                <a:pPr marL="114300" indent="0">
                  <a:buNone/>
                </a:pPr>
                <a:r>
                  <a:rPr lang="it-IT" dirty="0"/>
                  <a:t>The </a:t>
                </a:r>
                <a:r>
                  <a:rPr lang="it-IT" dirty="0" err="1"/>
                  <a:t>integrated</a:t>
                </a:r>
                <a:r>
                  <a:rPr lang="it-IT" dirty="0"/>
                  <a:t> PSF </a:t>
                </a:r>
                <a:r>
                  <a:rPr lang="it-IT" dirty="0" err="1"/>
                  <a:t>is</a:t>
                </a:r>
                <a:r>
                  <a:rPr lang="it-IT" dirty="0"/>
                  <a:t> the sum of a </a:t>
                </a:r>
                <a:r>
                  <a:rPr lang="it-IT" dirty="0" err="1"/>
                  <a:t>number</a:t>
                </a:r>
                <a:r>
                  <a:rPr lang="it-IT" dirty="0"/>
                  <a:t> of </a:t>
                </a:r>
                <a:r>
                  <a:rPr lang="it-IT" dirty="0" err="1"/>
                  <a:t>realizations</a:t>
                </a:r>
                <a:r>
                  <a:rPr lang="it-IT" dirty="0"/>
                  <a:t>, one for </a:t>
                </a:r>
                <a:r>
                  <a:rPr lang="it-IT" dirty="0" err="1"/>
                  <a:t>each</a:t>
                </a:r>
                <a:r>
                  <a:rPr lang="it-IT" dirty="0"/>
                  <a:t> </a:t>
                </a:r>
                <a:r>
                  <a:rPr lang="it-IT" dirty="0" err="1"/>
                  <a:t>slope</a:t>
                </a:r>
                <a:r>
                  <a:rPr lang="it-IT" dirty="0"/>
                  <a:t> </a:t>
                </a:r>
                <a:r>
                  <a:rPr lang="it-IT" dirty="0" err="1"/>
                  <a:t>vector</a:t>
                </a:r>
                <a:r>
                  <a:rPr lang="it-IT" dirty="0"/>
                  <a:t> instant</a:t>
                </a:r>
              </a:p>
              <a:p>
                <a:pPr marL="114300" indent="0">
                  <a:buNone/>
                </a:pPr>
                <a14:m>
                  <m:oMathPara xmlns:m="http://schemas.openxmlformats.org/officeDocument/2006/math">
                    <m:oMathParaPr>
                      <m:jc m:val="center"/>
                    </m:oMathParaPr>
                    <m:oMath xmlns:m="http://schemas.openxmlformats.org/officeDocument/2006/math">
                      <m:sSub>
                        <m:sSubPr>
                          <m:ctrlPr>
                            <a:rPr lang="it-IT" b="0" i="1" smtClean="0">
                              <a:latin typeface="Cambria Math" panose="02040503050406030204" pitchFamily="18" charset="0"/>
                            </a:rPr>
                          </m:ctrlPr>
                        </m:sSubPr>
                        <m:e>
                          <m:r>
                            <a:rPr lang="it-IT" i="1">
                              <a:latin typeface="Cambria Math" panose="02040503050406030204" pitchFamily="18" charset="0"/>
                            </a:rPr>
                            <m:t>𝑊𝐹</m:t>
                          </m:r>
                          <m:r>
                            <a:rPr lang="it-IT" i="1" baseline="-25000">
                              <a:latin typeface="Cambria Math" panose="02040503050406030204" pitchFamily="18" charset="0"/>
                            </a:rPr>
                            <m:t>𝑟𝑎𝑑</m:t>
                          </m:r>
                          <m:r>
                            <a:rPr lang="it-IT" b="0" i="1" smtClean="0">
                              <a:latin typeface="Cambria Math" panose="02040503050406030204" pitchFamily="18" charset="0"/>
                            </a:rPr>
                            <m:t>=2∗</m:t>
                          </m:r>
                          <m:r>
                            <a:rPr lang="it-IT" b="0" i="1" smtClean="0">
                              <a:latin typeface="Cambria Math" panose="02040503050406030204" pitchFamily="18" charset="0"/>
                              <a:ea typeface="Cambria Math" panose="02040503050406030204" pitchFamily="18" charset="0"/>
                            </a:rPr>
                            <m:t>𝜋</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rPr>
                            <m:t>𝑊𝐹</m:t>
                          </m:r>
                        </m:e>
                        <m:sub>
                          <m:r>
                            <a:rPr lang="it-IT" b="0" i="1" smtClean="0">
                              <a:latin typeface="Cambria Math" panose="02040503050406030204" pitchFamily="18" charset="0"/>
                            </a:rPr>
                            <m:t>𝑘</m:t>
                          </m:r>
                        </m:sub>
                      </m:sSub>
                      <m:r>
                        <a:rPr lang="it-IT" b="0" i="1" smtClean="0">
                          <a:latin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𝜆</m:t>
                      </m:r>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𝑊𝐹</m:t>
                          </m:r>
                        </m:e>
                        <m:sub>
                          <m:r>
                            <a:rPr lang="it-IT" b="0" i="1" smtClean="0">
                              <a:latin typeface="Cambria Math" panose="02040503050406030204" pitchFamily="18" charset="0"/>
                            </a:rPr>
                            <m:t>𝑁𝐶𝑃𝐴</m:t>
                          </m:r>
                        </m:sub>
                      </m:sSub>
                    </m:oMath>
                  </m:oMathPara>
                </a14:m>
                <a:endParaRPr lang="en-US" dirty="0"/>
              </a:p>
              <a:p>
                <a:pPr marL="114300" indent="0" algn="ctr">
                  <a:buNone/>
                </a:pPr>
                <a:r>
                  <a:rPr lang="it-IT" dirty="0"/>
                  <a:t>PSF = </a:t>
                </a:r>
                <a14:m>
                  <m:oMath xmlns:m="http://schemas.openxmlformats.org/officeDocument/2006/math">
                    <m:nary>
                      <m:naryPr>
                        <m:chr m:val="∑"/>
                        <m:ctrlPr>
                          <a:rPr lang="pt-BR" i="1" smtClean="0">
                            <a:latin typeface="Cambria Math" panose="02040503050406030204" pitchFamily="18" charset="0"/>
                          </a:rPr>
                        </m:ctrlPr>
                      </m:naryPr>
                      <m:sub>
                        <m:r>
                          <a:rPr lang="pt-BR" i="1" smtClean="0">
                            <a:latin typeface="Cambria Math" panose="02040503050406030204" pitchFamily="18" charset="0"/>
                          </a:rPr>
                          <m:t>𝑘</m:t>
                        </m:r>
                        <m:r>
                          <a:rPr lang="pt-BR" i="1" smtClean="0">
                            <a:latin typeface="Cambria Math" panose="02040503050406030204" pitchFamily="18" charset="0"/>
                          </a:rPr>
                          <m:t>=1</m:t>
                        </m:r>
                      </m:sub>
                      <m:sup>
                        <m:r>
                          <a:rPr lang="pt-BR" i="1" smtClean="0">
                            <a:latin typeface="Cambria Math" panose="02040503050406030204" pitchFamily="18" charset="0"/>
                          </a:rPr>
                          <m:t>𝑛</m:t>
                        </m:r>
                        <m:r>
                          <a:rPr lang="it-IT" b="0" i="1" smtClean="0">
                            <a:latin typeface="Cambria Math" panose="02040503050406030204" pitchFamily="18" charset="0"/>
                          </a:rPr>
                          <m:t>𝑠𝑡𝑒𝑝</m:t>
                        </m:r>
                      </m:sup>
                      <m:e>
                        <m:r>
                          <a:rPr lang="it-IT" b="0" i="1" smtClean="0">
                            <a:latin typeface="Cambria Math" panose="02040503050406030204" pitchFamily="18" charset="0"/>
                          </a:rPr>
                          <m:t>|</m:t>
                        </m:r>
                        <m:r>
                          <a:rPr lang="it-IT" b="0" i="1" smtClean="0">
                            <a:latin typeface="Cambria Math" panose="02040503050406030204" pitchFamily="18" charset="0"/>
                          </a:rPr>
                          <m:t>𝐹𝐹𝑇</m:t>
                        </m:r>
                        <m:d>
                          <m:dPr>
                            <m:ctrlPr>
                              <a:rPr lang="it-IT" b="0" i="1" smtClean="0">
                                <a:latin typeface="Cambria Math" panose="02040503050406030204" pitchFamily="18" charset="0"/>
                              </a:rPr>
                            </m:ctrlPr>
                          </m:dPr>
                          <m:e>
                            <m:r>
                              <a:rPr lang="it-IT" b="0" i="1" smtClean="0">
                                <a:latin typeface="Cambria Math" panose="02040503050406030204" pitchFamily="18" charset="0"/>
                              </a:rPr>
                              <m:t>𝑀𝑎𝑠𝑘</m:t>
                            </m:r>
                            <m:r>
                              <a:rPr lang="it-IT" b="0" i="1" smtClean="0">
                                <a:latin typeface="Cambria Math" panose="02040503050406030204" pitchFamily="18" charset="0"/>
                              </a:rPr>
                              <m:t> </m:t>
                            </m:r>
                            <m:r>
                              <a:rPr lang="it-IT" b="0" i="1" smtClean="0">
                                <a:latin typeface="Cambria Math" panose="02040503050406030204" pitchFamily="18" charset="0"/>
                              </a:rPr>
                              <m:t>𝑒𝑖𝑊𝐹𝑟𝑎𝑑</m:t>
                            </m:r>
                          </m:e>
                        </m:d>
                        <m:r>
                          <a:rPr lang="it-IT" b="0" i="1" smtClean="0">
                            <a:latin typeface="Cambria Math" panose="02040503050406030204" pitchFamily="18" charset="0"/>
                          </a:rPr>
                          <m:t>|</m:t>
                        </m:r>
                        <m:r>
                          <a:rPr lang="it-IT" b="0" i="1" baseline="30000" smtClean="0">
                            <a:latin typeface="Cambria Math" panose="02040503050406030204" pitchFamily="18" charset="0"/>
                          </a:rPr>
                          <m:t>2</m:t>
                        </m:r>
                      </m:e>
                    </m:nary>
                  </m:oMath>
                </a14:m>
                <a:endParaRPr lang="it-IT" b="0" i="1" dirty="0">
                  <a:latin typeface="Cambria Math" panose="02040503050406030204" pitchFamily="18" charset="0"/>
                </a:endParaRPr>
              </a:p>
            </p:txBody>
          </p:sp>
        </mc:Choice>
        <mc:Fallback xmlns="">
          <p:sp>
            <p:nvSpPr>
              <p:cNvPr id="3" name="Segnaposto testo 2">
                <a:extLst>
                  <a:ext uri="{FF2B5EF4-FFF2-40B4-BE49-F238E27FC236}">
                    <a16:creationId xmlns:a16="http://schemas.microsoft.com/office/drawing/2014/main" id="{CADC66F8-DFB1-48C2-9431-FDD720204200}"/>
                  </a:ext>
                </a:extLst>
              </p:cNvPr>
              <p:cNvSpPr>
                <a:spLocks noGrp="1" noRot="1" noChangeAspect="1" noMove="1" noResize="1" noEditPoints="1" noAdjustHandles="1" noChangeArrowheads="1" noChangeShapeType="1" noTextEdit="1"/>
              </p:cNvSpPr>
              <p:nvPr>
                <p:ph type="body" idx="1"/>
              </p:nvPr>
            </p:nvSpPr>
            <p:spPr>
              <a:xfrm>
                <a:off x="3188319" y="297548"/>
                <a:ext cx="5643981" cy="1124047"/>
              </a:xfrm>
              <a:blipFill>
                <a:blip r:embed="rId2"/>
                <a:stretch>
                  <a:fillRect b="-34783"/>
                </a:stretch>
              </a:blipFill>
            </p:spPr>
            <p:txBody>
              <a:bodyPr/>
              <a:lstStyle/>
              <a:p>
                <a:r>
                  <a:rPr lang="en-US">
                    <a:noFill/>
                  </a:rPr>
                  <a:t> </a:t>
                </a:r>
              </a:p>
            </p:txBody>
          </p:sp>
        </mc:Fallback>
      </mc:AlternateContent>
      <p:pic>
        <p:nvPicPr>
          <p:cNvPr id="7" name="Immagine 6">
            <a:extLst>
              <a:ext uri="{FF2B5EF4-FFF2-40B4-BE49-F238E27FC236}">
                <a16:creationId xmlns:a16="http://schemas.microsoft.com/office/drawing/2014/main" id="{D986B3E8-A56E-44F5-BF04-C2B2816B078E}"/>
              </a:ext>
            </a:extLst>
          </p:cNvPr>
          <p:cNvPicPr>
            <a:picLocks noChangeAspect="1"/>
          </p:cNvPicPr>
          <p:nvPr/>
        </p:nvPicPr>
        <p:blipFill>
          <a:blip r:embed="rId3"/>
          <a:stretch>
            <a:fillRect/>
          </a:stretch>
        </p:blipFill>
        <p:spPr>
          <a:xfrm>
            <a:off x="248211" y="1635511"/>
            <a:ext cx="8647577" cy="3433647"/>
          </a:xfrm>
          <a:prstGeom prst="rect">
            <a:avLst/>
          </a:prstGeom>
        </p:spPr>
      </p:pic>
    </p:spTree>
    <p:extLst>
      <p:ext uri="{BB962C8B-B14F-4D97-AF65-F5344CB8AC3E}">
        <p14:creationId xmlns:p14="http://schemas.microsoft.com/office/powerpoint/2010/main" val="1723399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A9646F-3DC7-4BC8-AE6C-40202B311A40}"/>
              </a:ext>
            </a:extLst>
          </p:cNvPr>
          <p:cNvSpPr>
            <a:spLocks noGrp="1"/>
          </p:cNvSpPr>
          <p:nvPr>
            <p:ph type="title"/>
          </p:nvPr>
        </p:nvSpPr>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Pupil Masks-Cold stop and Parallactic angle</a:t>
            </a:r>
          </a:p>
        </p:txBody>
      </p:sp>
      <p:sp>
        <p:nvSpPr>
          <p:cNvPr id="3" name="Segnaposto testo 2">
            <a:extLst>
              <a:ext uri="{FF2B5EF4-FFF2-40B4-BE49-F238E27FC236}">
                <a16:creationId xmlns:a16="http://schemas.microsoft.com/office/drawing/2014/main" id="{815AC4B9-4CCC-444C-921F-A478524DE1F6}"/>
              </a:ext>
            </a:extLst>
          </p:cNvPr>
          <p:cNvSpPr>
            <a:spLocks noGrp="1"/>
          </p:cNvSpPr>
          <p:nvPr>
            <p:ph type="body" idx="1"/>
          </p:nvPr>
        </p:nvSpPr>
        <p:spPr>
          <a:xfrm>
            <a:off x="311700" y="1152475"/>
            <a:ext cx="4114385" cy="3416400"/>
          </a:xfrm>
        </p:spPr>
        <p:txBody>
          <a:bodyPr>
            <a:normAutofit fontScale="77500" lnSpcReduction="20000"/>
          </a:bodyPr>
          <a:lstStyle/>
          <a:p>
            <a:pPr marL="0" indent="0">
              <a:buNone/>
            </a:pPr>
            <a:r>
              <a:rPr lang="it-IT" dirty="0">
                <a:latin typeface="Open Sans" panose="020B0606030504020204" pitchFamily="34" charset="0"/>
                <a:ea typeface="Open Sans" panose="020B0606030504020204" pitchFamily="34" charset="0"/>
                <a:cs typeface="Open Sans" panose="020B0606030504020204" pitchFamily="34" charset="0"/>
              </a:rPr>
              <a:t>The aperture </a:t>
            </a:r>
            <a:r>
              <a:rPr lang="it-IT" dirty="0" err="1">
                <a:latin typeface="Open Sans" panose="020B0606030504020204" pitchFamily="34" charset="0"/>
                <a:ea typeface="Open Sans" panose="020B0606030504020204" pitchFamily="34" charset="0"/>
                <a:cs typeface="Open Sans" panose="020B0606030504020204" pitchFamily="34" charset="0"/>
              </a:rPr>
              <a:t>mask</a:t>
            </a:r>
            <a:r>
              <a:rPr lang="it-IT" dirty="0">
                <a:latin typeface="Open Sans" panose="020B0606030504020204" pitchFamily="34" charset="0"/>
                <a:ea typeface="Open Sans" panose="020B0606030504020204" pitchFamily="34" charset="0"/>
                <a:cs typeface="Open Sans" panose="020B0606030504020204" pitchFamily="34" charset="0"/>
              </a:rPr>
              <a:t> for SOUL </a:t>
            </a:r>
            <a:r>
              <a:rPr lang="it-IT" dirty="0" err="1">
                <a:latin typeface="Open Sans" panose="020B0606030504020204" pitchFamily="34" charset="0"/>
                <a:ea typeface="Open Sans" panose="020B0606030504020204" pitchFamily="34" charset="0"/>
                <a:cs typeface="Open Sans" panose="020B0606030504020204" pitchFamily="34" charset="0"/>
              </a:rPr>
              <a:t>depends</a:t>
            </a:r>
            <a:r>
              <a:rPr lang="it-IT" dirty="0">
                <a:latin typeface="Open Sans" panose="020B0606030504020204" pitchFamily="34" charset="0"/>
                <a:ea typeface="Open Sans" panose="020B0606030504020204" pitchFamily="34" charset="0"/>
                <a:cs typeface="Open Sans" panose="020B0606030504020204" pitchFamily="34" charset="0"/>
              </a:rPr>
              <a:t> on daytime and </a:t>
            </a:r>
            <a:r>
              <a:rPr lang="it-IT" dirty="0" err="1">
                <a:latin typeface="Open Sans" panose="020B0606030504020204" pitchFamily="34" charset="0"/>
                <a:ea typeface="Open Sans" panose="020B0606030504020204" pitchFamily="34" charset="0"/>
                <a:cs typeface="Open Sans" panose="020B0606030504020204" pitchFamily="34" charset="0"/>
              </a:rPr>
              <a:t>nighttime</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pupils</a:t>
            </a:r>
            <a:r>
              <a:rPr lang="it-IT" dirty="0">
                <a:latin typeface="Open Sans" panose="020B0606030504020204" pitchFamily="34" charset="0"/>
                <a:ea typeface="Open Sans" panose="020B0606030504020204" pitchFamily="34" charset="0"/>
                <a:cs typeface="Open Sans" panose="020B0606030504020204" pitchFamily="34" charset="0"/>
              </a:rPr>
              <a:t> are </a:t>
            </a:r>
            <a:r>
              <a:rPr lang="it-IT" dirty="0" err="1">
                <a:latin typeface="Open Sans" panose="020B0606030504020204" pitchFamily="34" charset="0"/>
                <a:ea typeface="Open Sans" panose="020B0606030504020204" pitchFamily="34" charset="0"/>
                <a:cs typeface="Open Sans" panose="020B0606030504020204" pitchFamily="34" charset="0"/>
              </a:rPr>
              <a:t>different</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because</a:t>
            </a:r>
            <a:r>
              <a:rPr lang="it-IT" dirty="0">
                <a:latin typeface="Open Sans" panose="020B0606030504020204" pitchFamily="34" charset="0"/>
                <a:ea typeface="Open Sans" panose="020B0606030504020204" pitchFamily="34" charset="0"/>
                <a:cs typeface="Open Sans" panose="020B0606030504020204" pitchFamily="34" charset="0"/>
              </a:rPr>
              <a:t> in </a:t>
            </a:r>
            <a:r>
              <a:rPr lang="it-IT" dirty="0" err="1">
                <a:latin typeface="Open Sans" panose="020B0606030504020204" pitchFamily="34" charset="0"/>
                <a:ea typeface="Open Sans" panose="020B0606030504020204" pitchFamily="34" charset="0"/>
                <a:cs typeface="Open Sans" panose="020B0606030504020204" pitchFamily="34" charset="0"/>
              </a:rPr>
              <a:t>nighttime</a:t>
            </a:r>
            <a:r>
              <a:rPr lang="it-IT" dirty="0">
                <a:latin typeface="Open Sans" panose="020B0606030504020204" pitchFamily="34" charset="0"/>
                <a:ea typeface="Open Sans" panose="020B0606030504020204" pitchFamily="34" charset="0"/>
                <a:cs typeface="Open Sans" panose="020B0606030504020204" pitchFamily="34" charset="0"/>
              </a:rPr>
              <a:t> LUCI </a:t>
            </a:r>
            <a:r>
              <a:rPr lang="it-IT" dirty="0" err="1">
                <a:latin typeface="Open Sans" panose="020B0606030504020204" pitchFamily="34" charset="0"/>
                <a:ea typeface="Open Sans" panose="020B0606030504020204" pitchFamily="34" charset="0"/>
                <a:cs typeface="Open Sans" panose="020B0606030504020204" pitchFamily="34" charset="0"/>
              </a:rPr>
              <a:t>does</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not</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see</a:t>
            </a:r>
            <a:r>
              <a:rPr lang="it-IT" dirty="0">
                <a:latin typeface="Open Sans" panose="020B0606030504020204" pitchFamily="34" charset="0"/>
                <a:ea typeface="Open Sans" panose="020B0606030504020204" pitchFamily="34" charset="0"/>
                <a:cs typeface="Open Sans" panose="020B0606030504020204" pitchFamily="34" charset="0"/>
              </a:rPr>
              <a:t> the M2 spider. </a:t>
            </a:r>
          </a:p>
          <a:p>
            <a:pPr marL="0" indent="0">
              <a:buNone/>
            </a:pPr>
            <a:endParaRPr lang="it-IT"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it-IT" dirty="0" err="1">
                <a:latin typeface="Open Sans" panose="020B0606030504020204" pitchFamily="34" charset="0"/>
                <a:ea typeface="Open Sans" panose="020B0606030504020204" pitchFamily="34" charset="0"/>
                <a:cs typeface="Open Sans" panose="020B0606030504020204" pitchFamily="34" charset="0"/>
              </a:rPr>
              <a:t>Actual</a:t>
            </a:r>
            <a:r>
              <a:rPr lang="it-IT" dirty="0">
                <a:latin typeface="Open Sans" panose="020B0606030504020204" pitchFamily="34" charset="0"/>
                <a:ea typeface="Open Sans" panose="020B0606030504020204" pitchFamily="34" charset="0"/>
                <a:cs typeface="Open Sans" panose="020B0606030504020204" pitchFamily="34" charset="0"/>
              </a:rPr>
              <a:t> size of the </a:t>
            </a:r>
            <a:r>
              <a:rPr lang="it-IT" dirty="0" err="1">
                <a:latin typeface="Open Sans" panose="020B0606030504020204" pitchFamily="34" charset="0"/>
                <a:ea typeface="Open Sans" panose="020B0606030504020204" pitchFamily="34" charset="0"/>
                <a:cs typeface="Open Sans" panose="020B0606030504020204" pitchFamily="34" charset="0"/>
              </a:rPr>
              <a:t>telescope</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is</a:t>
            </a:r>
            <a:r>
              <a:rPr lang="it-IT" dirty="0">
                <a:latin typeface="Open Sans" panose="020B0606030504020204" pitchFamily="34" charset="0"/>
                <a:ea typeface="Open Sans" panose="020B0606030504020204" pitchFamily="34" charset="0"/>
                <a:cs typeface="Open Sans" panose="020B0606030504020204" pitchFamily="34" charset="0"/>
              </a:rPr>
              <a:t> 8.06 </a:t>
            </a:r>
            <a:r>
              <a:rPr lang="it-IT" dirty="0" err="1">
                <a:latin typeface="Open Sans" panose="020B0606030504020204" pitchFamily="34" charset="0"/>
                <a:ea typeface="Open Sans" panose="020B0606030504020204" pitchFamily="34" charset="0"/>
                <a:cs typeface="Open Sans" panose="020B0606030504020204" pitchFamily="34" charset="0"/>
              </a:rPr>
              <a:t>meter</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because</a:t>
            </a:r>
            <a:r>
              <a:rPr lang="it-IT" dirty="0">
                <a:latin typeface="Open Sans" panose="020B0606030504020204" pitchFamily="34" charset="0"/>
                <a:ea typeface="Open Sans" panose="020B0606030504020204" pitchFamily="34" charset="0"/>
                <a:cs typeface="Open Sans" panose="020B0606030504020204" pitchFamily="34" charset="0"/>
              </a:rPr>
              <a:t> of the </a:t>
            </a:r>
            <a:r>
              <a:rPr lang="it-IT" dirty="0" err="1">
                <a:latin typeface="Open Sans" panose="020B0606030504020204" pitchFamily="34" charset="0"/>
                <a:ea typeface="Open Sans" panose="020B0606030504020204" pitchFamily="34" charset="0"/>
                <a:cs typeface="Open Sans" panose="020B0606030504020204" pitchFamily="34" charset="0"/>
              </a:rPr>
              <a:t>extended</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cold</a:t>
            </a:r>
            <a:r>
              <a:rPr lang="it-IT" dirty="0">
                <a:latin typeface="Open Sans" panose="020B0606030504020204" pitchFamily="34" charset="0"/>
                <a:ea typeface="Open Sans" panose="020B0606030504020204" pitchFamily="34" charset="0"/>
                <a:cs typeface="Open Sans" panose="020B0606030504020204" pitchFamily="34" charset="0"/>
              </a:rPr>
              <a:t> stop in LUCI, and </a:t>
            </a:r>
            <a:r>
              <a:rPr lang="it-IT" dirty="0" err="1">
                <a:latin typeface="Open Sans" panose="020B0606030504020204" pitchFamily="34" charset="0"/>
                <a:ea typeface="Open Sans" panose="020B0606030504020204" pitchFamily="34" charset="0"/>
                <a:cs typeface="Open Sans" panose="020B0606030504020204" pitchFamily="34" charset="0"/>
              </a:rPr>
              <a:t>central</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obstruction</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is</a:t>
            </a:r>
            <a:r>
              <a:rPr lang="it-IT" dirty="0">
                <a:latin typeface="Open Sans" panose="020B0606030504020204" pitchFamily="34" charset="0"/>
                <a:ea typeface="Open Sans" panose="020B0606030504020204" pitchFamily="34" charset="0"/>
                <a:cs typeface="Open Sans" panose="020B0606030504020204" pitchFamily="34" charset="0"/>
              </a:rPr>
              <a:t> 0.314, </a:t>
            </a:r>
            <a:r>
              <a:rPr lang="it-IT" dirty="0" err="1">
                <a:latin typeface="Open Sans" panose="020B0606030504020204" pitchFamily="34" charset="0"/>
                <a:ea typeface="Open Sans" panose="020B0606030504020204" pitchFamily="34" charset="0"/>
                <a:cs typeface="Open Sans" panose="020B0606030504020204" pitchFamily="34" charset="0"/>
              </a:rPr>
              <a:t>because</a:t>
            </a:r>
            <a:r>
              <a:rPr lang="it-IT" dirty="0">
                <a:latin typeface="Open Sans" panose="020B0606030504020204" pitchFamily="34" charset="0"/>
                <a:ea typeface="Open Sans" panose="020B0606030504020204" pitchFamily="34" charset="0"/>
                <a:cs typeface="Open Sans" panose="020B0606030504020204" pitchFamily="34" charset="0"/>
              </a:rPr>
              <a:t> of the </a:t>
            </a:r>
            <a:r>
              <a:rPr lang="it-IT" dirty="0" err="1">
                <a:latin typeface="Open Sans" panose="020B0606030504020204" pitchFamily="34" charset="0"/>
                <a:ea typeface="Open Sans" panose="020B0606030504020204" pitchFamily="34" charset="0"/>
                <a:cs typeface="Open Sans" panose="020B0606030504020204" pitchFamily="34" charset="0"/>
              </a:rPr>
              <a:t>reflective</a:t>
            </a:r>
            <a:r>
              <a:rPr lang="it-IT" dirty="0">
                <a:latin typeface="Open Sans" panose="020B0606030504020204" pitchFamily="34" charset="0"/>
                <a:ea typeface="Open Sans" panose="020B0606030504020204" pitchFamily="34" charset="0"/>
                <a:cs typeface="Open Sans" panose="020B0606030504020204" pitchFamily="34" charset="0"/>
              </a:rPr>
              <a:t> design of the N30 camera.</a:t>
            </a:r>
          </a:p>
          <a:p>
            <a:pPr marL="0" indent="0">
              <a:buNone/>
            </a:pPr>
            <a:endParaRPr lang="it-IT"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it-IT" dirty="0">
                <a:latin typeface="Open Sans" panose="020B0606030504020204" pitchFamily="34" charset="0"/>
                <a:ea typeface="Open Sans" panose="020B0606030504020204" pitchFamily="34" charset="0"/>
                <a:cs typeface="Open Sans" panose="020B0606030504020204" pitchFamily="34" charset="0"/>
              </a:rPr>
              <a:t>Daytime pattern </a:t>
            </a:r>
            <a:r>
              <a:rPr lang="it-IT" dirty="0" err="1">
                <a:latin typeface="Open Sans" panose="020B0606030504020204" pitchFamily="34" charset="0"/>
                <a:ea typeface="Open Sans" panose="020B0606030504020204" pitchFamily="34" charset="0"/>
                <a:cs typeface="Open Sans" panose="020B0606030504020204" pitchFamily="34" charset="0"/>
              </a:rPr>
              <a:t>does</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not</a:t>
            </a:r>
            <a:r>
              <a:rPr lang="it-IT" dirty="0">
                <a:latin typeface="Open Sans" panose="020B0606030504020204" pitchFamily="34" charset="0"/>
                <a:ea typeface="Open Sans" panose="020B0606030504020204" pitchFamily="34" charset="0"/>
                <a:cs typeface="Open Sans" panose="020B0606030504020204" pitchFamily="34" charset="0"/>
              </a:rPr>
              <a:t> rotate, M2-M3 spider </a:t>
            </a:r>
            <a:r>
              <a:rPr lang="it-IT" dirty="0" err="1">
                <a:latin typeface="Open Sans" panose="020B0606030504020204" pitchFamily="34" charset="0"/>
                <a:ea typeface="Open Sans" panose="020B0606030504020204" pitchFamily="34" charset="0"/>
                <a:cs typeface="Open Sans" panose="020B0606030504020204" pitchFamily="34" charset="0"/>
              </a:rPr>
              <a:t>arms</a:t>
            </a:r>
            <a:r>
              <a:rPr lang="it-IT" dirty="0">
                <a:latin typeface="Open Sans" panose="020B0606030504020204" pitchFamily="34" charset="0"/>
                <a:ea typeface="Open Sans" panose="020B0606030504020204" pitchFamily="34" charset="0"/>
                <a:cs typeface="Open Sans" panose="020B0606030504020204" pitchFamily="34" charset="0"/>
              </a:rPr>
              <a:t> rotate with the </a:t>
            </a:r>
            <a:r>
              <a:rPr lang="it-IT" dirty="0" err="1">
                <a:latin typeface="Open Sans" panose="020B0606030504020204" pitchFamily="34" charset="0"/>
                <a:ea typeface="Open Sans" panose="020B0606030504020204" pitchFamily="34" charset="0"/>
                <a:cs typeface="Open Sans" panose="020B0606030504020204" pitchFamily="34" charset="0"/>
              </a:rPr>
              <a:t>parallactic</a:t>
            </a:r>
            <a:r>
              <a:rPr lang="it-IT" dirty="0">
                <a:latin typeface="Open Sans" panose="020B0606030504020204" pitchFamily="34" charset="0"/>
                <a:ea typeface="Open Sans" panose="020B0606030504020204" pitchFamily="34" charset="0"/>
                <a:cs typeface="Open Sans" panose="020B0606030504020204" pitchFamily="34" charset="0"/>
              </a:rPr>
              <a:t> angle</a:t>
            </a:r>
          </a:p>
          <a:p>
            <a:pPr marL="0" indent="0">
              <a:buNone/>
            </a:pPr>
            <a:endParaRPr lang="it-IT"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it-IT" dirty="0" err="1">
                <a:latin typeface="Open Sans" panose="020B0606030504020204" pitchFamily="34" charset="0"/>
                <a:ea typeface="Open Sans" panose="020B0606030504020204" pitchFamily="34" charset="0"/>
                <a:cs typeface="Open Sans" panose="020B0606030504020204" pitchFamily="34" charset="0"/>
              </a:rPr>
              <a:t>We</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need</a:t>
            </a:r>
            <a:r>
              <a:rPr lang="it-IT" dirty="0">
                <a:latin typeface="Open Sans" panose="020B0606030504020204" pitchFamily="34" charset="0"/>
                <a:ea typeface="Open Sans" panose="020B0606030504020204" pitchFamily="34" charset="0"/>
                <a:cs typeface="Open Sans" panose="020B0606030504020204" pitchFamily="34" charset="0"/>
              </a:rPr>
              <a:t> to rotate the spider pattern in the </a:t>
            </a:r>
            <a:r>
              <a:rPr lang="it-IT" dirty="0" err="1">
                <a:latin typeface="Open Sans" panose="020B0606030504020204" pitchFamily="34" charset="0"/>
                <a:ea typeface="Open Sans" panose="020B0606030504020204" pitchFamily="34" charset="0"/>
                <a:cs typeface="Open Sans" panose="020B0606030504020204" pitchFamily="34" charset="0"/>
              </a:rPr>
              <a:t>mask</a:t>
            </a:r>
            <a:r>
              <a:rPr lang="it-IT" dirty="0">
                <a:latin typeface="Open Sans" panose="020B0606030504020204" pitchFamily="34" charset="0"/>
                <a:ea typeface="Open Sans" panose="020B0606030504020204" pitchFamily="34" charset="0"/>
                <a:cs typeface="Open Sans" panose="020B0606030504020204" pitchFamily="34" charset="0"/>
              </a:rPr>
              <a:t>, to match the </a:t>
            </a:r>
            <a:r>
              <a:rPr lang="it-IT" dirty="0" err="1">
                <a:latin typeface="Open Sans" panose="020B0606030504020204" pitchFamily="34" charset="0"/>
                <a:ea typeface="Open Sans" panose="020B0606030504020204" pitchFamily="34" charset="0"/>
                <a:cs typeface="Open Sans" panose="020B0606030504020204" pitchFamily="34" charset="0"/>
              </a:rPr>
              <a:t>parallactic</a:t>
            </a:r>
            <a:r>
              <a:rPr lang="it-IT" dirty="0">
                <a:latin typeface="Open Sans" panose="020B0606030504020204" pitchFamily="34" charset="0"/>
                <a:ea typeface="Open Sans" panose="020B0606030504020204" pitchFamily="34" charset="0"/>
                <a:cs typeface="Open Sans" panose="020B0606030504020204" pitchFamily="34" charset="0"/>
              </a:rPr>
              <a:t> angle </a:t>
            </a:r>
            <a:r>
              <a:rPr lang="it-IT" dirty="0" err="1">
                <a:latin typeface="Open Sans" panose="020B0606030504020204" pitchFamily="34" charset="0"/>
                <a:ea typeface="Open Sans" panose="020B0606030504020204" pitchFamily="34" charset="0"/>
                <a:cs typeface="Open Sans" panose="020B0606030504020204" pitchFamily="34" charset="0"/>
              </a:rPr>
              <a:t>clocking</a:t>
            </a:r>
            <a:r>
              <a:rPr lang="it-IT" dirty="0">
                <a:latin typeface="Open Sans" panose="020B0606030504020204" pitchFamily="34" charset="0"/>
                <a:ea typeface="Open Sans" panose="020B0606030504020204" pitchFamily="34" charset="0"/>
                <a:cs typeface="Open Sans" panose="020B0606030504020204" pitchFamily="34" charset="0"/>
              </a:rPr>
              <a:t>.</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Immagine 3">
            <a:extLst>
              <a:ext uri="{FF2B5EF4-FFF2-40B4-BE49-F238E27FC236}">
                <a16:creationId xmlns:a16="http://schemas.microsoft.com/office/drawing/2014/main" id="{B1678696-CF5D-442D-B679-4974ACCDBF13}"/>
              </a:ext>
            </a:extLst>
          </p:cNvPr>
          <p:cNvPicPr>
            <a:picLocks noChangeAspect="1"/>
          </p:cNvPicPr>
          <p:nvPr/>
        </p:nvPicPr>
        <p:blipFill>
          <a:blip r:embed="rId2"/>
          <a:stretch>
            <a:fillRect/>
          </a:stretch>
        </p:blipFill>
        <p:spPr>
          <a:xfrm rot="5400000">
            <a:off x="5531792" y="1577023"/>
            <a:ext cx="4689382" cy="1810572"/>
          </a:xfrm>
          <a:prstGeom prst="rect">
            <a:avLst/>
          </a:prstGeom>
        </p:spPr>
      </p:pic>
      <p:sp>
        <p:nvSpPr>
          <p:cNvPr id="5" name="CasellaDiTesto 4">
            <a:extLst>
              <a:ext uri="{FF2B5EF4-FFF2-40B4-BE49-F238E27FC236}">
                <a16:creationId xmlns:a16="http://schemas.microsoft.com/office/drawing/2014/main" id="{BE6F813E-1D27-4187-90C6-16CE325B636B}"/>
              </a:ext>
            </a:extLst>
          </p:cNvPr>
          <p:cNvSpPr txBox="1"/>
          <p:nvPr/>
        </p:nvSpPr>
        <p:spPr>
          <a:xfrm>
            <a:off x="7247034" y="1969477"/>
            <a:ext cx="1383712" cy="307777"/>
          </a:xfrm>
          <a:prstGeom prst="rect">
            <a:avLst/>
          </a:prstGeom>
          <a:noFill/>
        </p:spPr>
        <p:txBody>
          <a:bodyPr wrap="none" rtlCol="0">
            <a:spAutoFit/>
          </a:bodyPr>
          <a:lstStyle/>
          <a:p>
            <a:r>
              <a:rPr lang="it-IT" dirty="0">
                <a:latin typeface="Open Sans" panose="020B0606030504020204" pitchFamily="34" charset="0"/>
                <a:ea typeface="Open Sans" panose="020B0606030504020204" pitchFamily="34" charset="0"/>
                <a:cs typeface="Open Sans" panose="020B0606030504020204" pitchFamily="34" charset="0"/>
              </a:rPr>
              <a:t>Daytime </a:t>
            </a:r>
            <a:r>
              <a:rPr lang="it-IT" dirty="0" err="1">
                <a:latin typeface="Open Sans" panose="020B0606030504020204" pitchFamily="34" charset="0"/>
                <a:ea typeface="Open Sans" panose="020B0606030504020204" pitchFamily="34" charset="0"/>
                <a:cs typeface="Open Sans" panose="020B0606030504020204" pitchFamily="34" charset="0"/>
              </a:rPr>
              <a:t>Static</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CasellaDiTesto 5">
            <a:extLst>
              <a:ext uri="{FF2B5EF4-FFF2-40B4-BE49-F238E27FC236}">
                <a16:creationId xmlns:a16="http://schemas.microsoft.com/office/drawing/2014/main" id="{2E600650-7E4B-442A-8651-E8EFBA6A04E2}"/>
              </a:ext>
            </a:extLst>
          </p:cNvPr>
          <p:cNvSpPr txBox="1"/>
          <p:nvPr/>
        </p:nvSpPr>
        <p:spPr>
          <a:xfrm>
            <a:off x="7138702" y="2768474"/>
            <a:ext cx="1443024" cy="307777"/>
          </a:xfrm>
          <a:prstGeom prst="rect">
            <a:avLst/>
          </a:prstGeom>
          <a:noFill/>
        </p:spPr>
        <p:txBody>
          <a:bodyPr wrap="none" rtlCol="0">
            <a:spAutoFit/>
          </a:bodyPr>
          <a:lstStyle/>
          <a:p>
            <a:r>
              <a:rPr lang="it-IT" dirty="0" err="1">
                <a:latin typeface="Open Sans" panose="020B0606030504020204" pitchFamily="34" charset="0"/>
                <a:ea typeface="Open Sans" panose="020B0606030504020204" pitchFamily="34" charset="0"/>
                <a:cs typeface="Open Sans" panose="020B0606030504020204" pitchFamily="34" charset="0"/>
              </a:rPr>
              <a:t>Static+Rotating</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88766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E30FBB-0FEB-414B-9F8D-B066FFE0089D}"/>
              </a:ext>
            </a:extLst>
          </p:cNvPr>
          <p:cNvSpPr>
            <a:spLocks noGrp="1"/>
          </p:cNvSpPr>
          <p:nvPr>
            <p:ph type="title"/>
          </p:nvPr>
        </p:nvSpPr>
        <p:spPr/>
        <p:txBody>
          <a:bodyPr>
            <a:normAutofit fontScale="90000"/>
          </a:bodyPr>
          <a:lstStyle/>
          <a:p>
            <a:r>
              <a:rPr lang="it-IT" dirty="0" err="1"/>
              <a:t>Final</a:t>
            </a:r>
            <a:r>
              <a:rPr lang="it-IT" dirty="0"/>
              <a:t> rendering</a:t>
            </a:r>
            <a:endParaRPr lang="en-US" dirty="0"/>
          </a:p>
        </p:txBody>
      </p:sp>
      <p:sp>
        <p:nvSpPr>
          <p:cNvPr id="3" name="Segnaposto testo 2">
            <a:extLst>
              <a:ext uri="{FF2B5EF4-FFF2-40B4-BE49-F238E27FC236}">
                <a16:creationId xmlns:a16="http://schemas.microsoft.com/office/drawing/2014/main" id="{DDE21F0D-585D-4967-BC45-A7F48EA8B5F1}"/>
              </a:ext>
            </a:extLst>
          </p:cNvPr>
          <p:cNvSpPr>
            <a:spLocks noGrp="1"/>
          </p:cNvSpPr>
          <p:nvPr>
            <p:ph type="body" idx="1"/>
          </p:nvPr>
        </p:nvSpPr>
        <p:spPr>
          <a:xfrm>
            <a:off x="311700" y="1152475"/>
            <a:ext cx="4520552" cy="3416400"/>
          </a:xfrm>
        </p:spPr>
        <p:txBody>
          <a:bodyPr>
            <a:normAutofit fontScale="92500" lnSpcReduction="10000"/>
          </a:bodyPr>
          <a:lstStyle/>
          <a:p>
            <a:pPr marL="114300" indent="0">
              <a:buNone/>
            </a:pPr>
            <a:r>
              <a:rPr lang="it-IT" dirty="0"/>
              <a:t>Last step for the PSF-R </a:t>
            </a:r>
            <a:r>
              <a:rPr lang="it-IT" dirty="0" err="1"/>
              <a:t>is</a:t>
            </a:r>
            <a:r>
              <a:rPr lang="it-IT" dirty="0"/>
              <a:t> the </a:t>
            </a:r>
            <a:r>
              <a:rPr lang="it-IT" dirty="0" err="1"/>
              <a:t>application</a:t>
            </a:r>
            <a:r>
              <a:rPr lang="it-IT" dirty="0"/>
              <a:t> of </a:t>
            </a:r>
            <a:r>
              <a:rPr lang="it-IT" dirty="0" err="1"/>
              <a:t>correction</a:t>
            </a:r>
            <a:r>
              <a:rPr lang="it-IT" dirty="0"/>
              <a:t> on the </a:t>
            </a:r>
            <a:r>
              <a:rPr lang="it-IT" dirty="0" err="1"/>
              <a:t>computed</a:t>
            </a:r>
            <a:r>
              <a:rPr lang="it-IT" dirty="0"/>
              <a:t> </a:t>
            </a:r>
            <a:r>
              <a:rPr lang="it-IT" dirty="0" err="1"/>
              <a:t>integrated</a:t>
            </a:r>
            <a:r>
              <a:rPr lang="it-IT" dirty="0"/>
              <a:t> PSF.</a:t>
            </a:r>
          </a:p>
          <a:p>
            <a:pPr marL="114300" indent="0">
              <a:buNone/>
            </a:pPr>
            <a:endParaRPr lang="it-IT" dirty="0"/>
          </a:p>
          <a:p>
            <a:pPr marL="114300" indent="0">
              <a:buNone/>
            </a:pPr>
            <a:r>
              <a:rPr lang="it-IT" dirty="0"/>
              <a:t>The PSF </a:t>
            </a:r>
            <a:r>
              <a:rPr lang="it-IT" dirty="0" err="1"/>
              <a:t>resulting</a:t>
            </a:r>
            <a:r>
              <a:rPr lang="it-IT" dirty="0"/>
              <a:t> from </a:t>
            </a:r>
            <a:r>
              <a:rPr lang="it-IT" dirty="0" err="1"/>
              <a:t>previous</a:t>
            </a:r>
            <a:r>
              <a:rPr lang="it-IT" dirty="0"/>
              <a:t> steps are </a:t>
            </a:r>
            <a:r>
              <a:rPr lang="it-IT" dirty="0" err="1"/>
              <a:t>monochromatic</a:t>
            </a:r>
            <a:r>
              <a:rPr lang="it-IT" dirty="0"/>
              <a:t>. The filter </a:t>
            </a:r>
            <a:r>
              <a:rPr lang="it-IT" dirty="0" err="1"/>
              <a:t>profile</a:t>
            </a:r>
            <a:r>
              <a:rPr lang="it-IT" dirty="0"/>
              <a:t> </a:t>
            </a:r>
            <a:r>
              <a:rPr lang="it-IT" dirty="0" err="1"/>
              <a:t>is</a:t>
            </a:r>
            <a:r>
              <a:rPr lang="it-IT" dirty="0"/>
              <a:t> </a:t>
            </a:r>
            <a:r>
              <a:rPr lang="it-IT" dirty="0" err="1"/>
              <a:t>then</a:t>
            </a:r>
            <a:r>
              <a:rPr lang="it-IT" dirty="0"/>
              <a:t> </a:t>
            </a:r>
            <a:r>
              <a:rPr lang="it-IT" dirty="0" err="1"/>
              <a:t>applied</a:t>
            </a:r>
            <a:r>
              <a:rPr lang="it-IT" dirty="0"/>
              <a:t>, </a:t>
            </a:r>
            <a:r>
              <a:rPr lang="it-IT" dirty="0" err="1"/>
              <a:t>considering</a:t>
            </a:r>
            <a:r>
              <a:rPr lang="it-IT" dirty="0"/>
              <a:t> </a:t>
            </a:r>
            <a:r>
              <a:rPr lang="it-IT" dirty="0" err="1"/>
              <a:t>slight</a:t>
            </a:r>
            <a:r>
              <a:rPr lang="it-IT" dirty="0"/>
              <a:t> </a:t>
            </a:r>
            <a:r>
              <a:rPr lang="it-IT" dirty="0" err="1"/>
              <a:t>changes</a:t>
            </a:r>
            <a:r>
              <a:rPr lang="it-IT" dirty="0"/>
              <a:t> of the PSF </a:t>
            </a:r>
            <a:r>
              <a:rPr lang="it-IT" dirty="0" err="1"/>
              <a:t>moving</a:t>
            </a:r>
            <a:r>
              <a:rPr lang="it-IT" dirty="0"/>
              <a:t> </a:t>
            </a:r>
            <a:r>
              <a:rPr lang="it-IT" dirty="0" err="1"/>
              <a:t>across</a:t>
            </a:r>
            <a:r>
              <a:rPr lang="it-IT" dirty="0"/>
              <a:t> the </a:t>
            </a:r>
            <a:r>
              <a:rPr lang="it-IT" dirty="0" err="1"/>
              <a:t>wavelengths</a:t>
            </a:r>
            <a:r>
              <a:rPr lang="it-IT" dirty="0"/>
              <a:t> in the filter.</a:t>
            </a:r>
          </a:p>
          <a:p>
            <a:pPr marL="114300" indent="0">
              <a:buNone/>
            </a:pPr>
            <a:endParaRPr lang="it-IT" dirty="0"/>
          </a:p>
          <a:p>
            <a:pPr marL="114300" indent="0">
              <a:buNone/>
            </a:pPr>
            <a:r>
              <a:rPr lang="en-US" dirty="0"/>
              <a:t>Chromatic dispersion </a:t>
            </a:r>
            <a:r>
              <a:rPr lang="en-US" dirty="0" err="1"/>
              <a:t>w.r.t.</a:t>
            </a:r>
            <a:r>
              <a:rPr lang="en-US" dirty="0"/>
              <a:t> airmass is also considered.</a:t>
            </a:r>
          </a:p>
        </p:txBody>
      </p:sp>
      <p:pic>
        <p:nvPicPr>
          <p:cNvPr id="5" name="Immagine 4">
            <a:extLst>
              <a:ext uri="{FF2B5EF4-FFF2-40B4-BE49-F238E27FC236}">
                <a16:creationId xmlns:a16="http://schemas.microsoft.com/office/drawing/2014/main" id="{FBF7544E-27AB-4846-9D1A-96F46AC3B6DF}"/>
              </a:ext>
            </a:extLst>
          </p:cNvPr>
          <p:cNvPicPr>
            <a:picLocks noChangeAspect="1"/>
          </p:cNvPicPr>
          <p:nvPr/>
        </p:nvPicPr>
        <p:blipFill>
          <a:blip r:embed="rId2"/>
          <a:stretch>
            <a:fillRect/>
          </a:stretch>
        </p:blipFill>
        <p:spPr>
          <a:xfrm>
            <a:off x="5041263" y="712569"/>
            <a:ext cx="3791037" cy="3856306"/>
          </a:xfrm>
          <a:prstGeom prst="rect">
            <a:avLst/>
          </a:prstGeom>
        </p:spPr>
      </p:pic>
      <p:cxnSp>
        <p:nvCxnSpPr>
          <p:cNvPr id="7" name="Connettore 2 6">
            <a:extLst>
              <a:ext uri="{FF2B5EF4-FFF2-40B4-BE49-F238E27FC236}">
                <a16:creationId xmlns:a16="http://schemas.microsoft.com/office/drawing/2014/main" id="{DDAF4FB9-AFA5-44CF-BF08-41E76A17724C}"/>
              </a:ext>
            </a:extLst>
          </p:cNvPr>
          <p:cNvCxnSpPr>
            <a:cxnSpLocks/>
          </p:cNvCxnSpPr>
          <p:nvPr/>
        </p:nvCxnSpPr>
        <p:spPr>
          <a:xfrm>
            <a:off x="6843932" y="2180492"/>
            <a:ext cx="443133" cy="907366"/>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D1AFEACF-F9C6-49AC-9BF1-432CBA16F0A9}"/>
              </a:ext>
            </a:extLst>
          </p:cNvPr>
          <p:cNvSpPr txBox="1"/>
          <p:nvPr/>
        </p:nvSpPr>
        <p:spPr>
          <a:xfrm>
            <a:off x="5563772" y="1152475"/>
            <a:ext cx="1866217" cy="523220"/>
          </a:xfrm>
          <a:prstGeom prst="rect">
            <a:avLst/>
          </a:prstGeom>
          <a:noFill/>
        </p:spPr>
        <p:txBody>
          <a:bodyPr wrap="none" rtlCol="0">
            <a:spAutoFit/>
          </a:bodyPr>
          <a:lstStyle/>
          <a:p>
            <a:r>
              <a:rPr lang="it-IT" dirty="0" err="1">
                <a:solidFill>
                  <a:schemeClr val="bg1"/>
                </a:solidFill>
              </a:rPr>
              <a:t>Chromatic</a:t>
            </a:r>
            <a:r>
              <a:rPr lang="it-IT" dirty="0">
                <a:solidFill>
                  <a:schemeClr val="bg1"/>
                </a:solidFill>
              </a:rPr>
              <a:t> </a:t>
            </a:r>
            <a:r>
              <a:rPr lang="it-IT" dirty="0" err="1">
                <a:solidFill>
                  <a:schemeClr val="bg1"/>
                </a:solidFill>
              </a:rPr>
              <a:t>dispersion</a:t>
            </a:r>
            <a:endParaRPr lang="it-IT" dirty="0">
              <a:solidFill>
                <a:schemeClr val="bg1"/>
              </a:solidFill>
            </a:endParaRPr>
          </a:p>
          <a:p>
            <a:r>
              <a:rPr lang="it-IT" dirty="0" err="1">
                <a:solidFill>
                  <a:schemeClr val="bg1"/>
                </a:solidFill>
              </a:rPr>
              <a:t>Ks</a:t>
            </a:r>
            <a:r>
              <a:rPr lang="it-IT" dirty="0">
                <a:solidFill>
                  <a:schemeClr val="bg1"/>
                </a:solidFill>
              </a:rPr>
              <a:t> band 20deg </a:t>
            </a:r>
            <a:r>
              <a:rPr lang="it-IT" dirty="0" err="1">
                <a:solidFill>
                  <a:schemeClr val="bg1"/>
                </a:solidFill>
              </a:rPr>
              <a:t>elev</a:t>
            </a:r>
            <a:r>
              <a:rPr lang="it-IT"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4227648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4B4B6F-5E53-4844-B15E-71777F8E42DC}"/>
              </a:ext>
            </a:extLst>
          </p:cNvPr>
          <p:cNvSpPr>
            <a:spLocks noGrp="1"/>
          </p:cNvSpPr>
          <p:nvPr>
            <p:ph type="title"/>
          </p:nvPr>
        </p:nvSpPr>
        <p:spPr/>
        <p:txBody>
          <a:bodyPr>
            <a:normAutofit fontScale="90000"/>
          </a:bodyPr>
          <a:lstStyle/>
          <a:p>
            <a:r>
              <a:rPr lang="en-US" dirty="0"/>
              <a:t>Other quantities that can be retrieved</a:t>
            </a:r>
            <a:br>
              <a:rPr lang="en-US" dirty="0"/>
            </a:br>
            <a:endParaRPr lang="en-US" dirty="0"/>
          </a:p>
        </p:txBody>
      </p:sp>
      <p:sp>
        <p:nvSpPr>
          <p:cNvPr id="3" name="Segnaposto testo 2">
            <a:extLst>
              <a:ext uri="{FF2B5EF4-FFF2-40B4-BE49-F238E27FC236}">
                <a16:creationId xmlns:a16="http://schemas.microsoft.com/office/drawing/2014/main" id="{4879CA2F-133D-4D0D-A655-2FA2C8349EC8}"/>
              </a:ext>
            </a:extLst>
          </p:cNvPr>
          <p:cNvSpPr>
            <a:spLocks noGrp="1"/>
          </p:cNvSpPr>
          <p:nvPr>
            <p:ph type="body" idx="1"/>
          </p:nvPr>
        </p:nvSpPr>
        <p:spPr/>
        <p:txBody>
          <a:bodyPr/>
          <a:lstStyle/>
          <a:p>
            <a:endParaRPr lang="en-US"/>
          </a:p>
        </p:txBody>
      </p:sp>
      <p:pic>
        <p:nvPicPr>
          <p:cNvPr id="7" name="Immagine 6">
            <a:extLst>
              <a:ext uri="{FF2B5EF4-FFF2-40B4-BE49-F238E27FC236}">
                <a16:creationId xmlns:a16="http://schemas.microsoft.com/office/drawing/2014/main" id="{D72BCCFD-DB9F-4742-B6A9-390AFA81E8D4}"/>
              </a:ext>
            </a:extLst>
          </p:cNvPr>
          <p:cNvPicPr>
            <a:picLocks noChangeAspect="1"/>
          </p:cNvPicPr>
          <p:nvPr/>
        </p:nvPicPr>
        <p:blipFill>
          <a:blip r:embed="rId2"/>
          <a:stretch>
            <a:fillRect/>
          </a:stretch>
        </p:blipFill>
        <p:spPr>
          <a:xfrm>
            <a:off x="311700" y="1207583"/>
            <a:ext cx="6006790" cy="3003395"/>
          </a:xfrm>
          <a:prstGeom prst="rect">
            <a:avLst/>
          </a:prstGeom>
        </p:spPr>
      </p:pic>
      <p:pic>
        <p:nvPicPr>
          <p:cNvPr id="5" name="Immagine 4">
            <a:extLst>
              <a:ext uri="{FF2B5EF4-FFF2-40B4-BE49-F238E27FC236}">
                <a16:creationId xmlns:a16="http://schemas.microsoft.com/office/drawing/2014/main" id="{248AD7A8-3AE5-4503-AE66-7F0266731799}"/>
              </a:ext>
            </a:extLst>
          </p:cNvPr>
          <p:cNvPicPr>
            <a:picLocks noChangeAspect="1"/>
          </p:cNvPicPr>
          <p:nvPr/>
        </p:nvPicPr>
        <p:blipFill>
          <a:blip r:embed="rId3"/>
          <a:stretch>
            <a:fillRect/>
          </a:stretch>
        </p:blipFill>
        <p:spPr>
          <a:xfrm>
            <a:off x="4856251" y="1044263"/>
            <a:ext cx="3330033" cy="3330033"/>
          </a:xfrm>
          <a:prstGeom prst="rect">
            <a:avLst/>
          </a:prstGeom>
        </p:spPr>
      </p:pic>
    </p:spTree>
    <p:extLst>
      <p:ext uri="{BB962C8B-B14F-4D97-AF65-F5344CB8AC3E}">
        <p14:creationId xmlns:p14="http://schemas.microsoft.com/office/powerpoint/2010/main" val="1511716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D82BB1-C8E2-4D68-8FB7-51D6EF6FB1DB}"/>
              </a:ext>
            </a:extLst>
          </p:cNvPr>
          <p:cNvSpPr>
            <a:spLocks noGrp="1"/>
          </p:cNvSpPr>
          <p:nvPr>
            <p:ph type="title"/>
          </p:nvPr>
        </p:nvSpPr>
        <p:spPr/>
        <p:txBody>
          <a:bodyPr>
            <a:normAutofit fontScale="90000"/>
          </a:bodyPr>
          <a:lstStyle/>
          <a:p>
            <a:r>
              <a:rPr lang="it-IT" dirty="0" err="1">
                <a:latin typeface="Open Sans" panose="020B0606030504020204" pitchFamily="34" charset="0"/>
                <a:ea typeface="Open Sans" panose="020B0606030504020204" pitchFamily="34" charset="0"/>
                <a:cs typeface="Open Sans" panose="020B0606030504020204" pitchFamily="34" charset="0"/>
              </a:rPr>
              <a:t>Context</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egnaposto testo 2">
            <a:extLst>
              <a:ext uri="{FF2B5EF4-FFF2-40B4-BE49-F238E27FC236}">
                <a16:creationId xmlns:a16="http://schemas.microsoft.com/office/drawing/2014/main" id="{78C65848-1BC0-4AA8-89EC-0793D8E1BC4E}"/>
              </a:ext>
            </a:extLst>
          </p:cNvPr>
          <p:cNvSpPr>
            <a:spLocks noGrp="1"/>
          </p:cNvSpPr>
          <p:nvPr>
            <p:ph type="body" idx="1"/>
          </p:nvPr>
        </p:nvSpPr>
        <p:spPr>
          <a:xfrm>
            <a:off x="311700" y="1152475"/>
            <a:ext cx="3840353" cy="3416400"/>
          </a:xfrm>
        </p:spPr>
        <p:txBody>
          <a:bodyPr>
            <a:normAutofit fontScale="77500" lnSpcReduction="20000"/>
          </a:bodyPr>
          <a:lstStyle/>
          <a:p>
            <a:pPr marL="114300" indent="0">
              <a:buNone/>
            </a:pPr>
            <a:r>
              <a:rPr lang="it-IT" dirty="0">
                <a:latin typeface="Open Sans" panose="020B0606030504020204" pitchFamily="34" charset="0"/>
                <a:ea typeface="Open Sans" panose="020B0606030504020204" pitchFamily="34" charset="0"/>
                <a:cs typeface="Open Sans" panose="020B0606030504020204" pitchFamily="34" charset="0"/>
              </a:rPr>
              <a:t>I collaborate to the </a:t>
            </a:r>
            <a:r>
              <a:rPr lang="it-IT" dirty="0" err="1">
                <a:latin typeface="Open Sans" panose="020B0606030504020204" pitchFamily="34" charset="0"/>
                <a:ea typeface="Open Sans" panose="020B0606030504020204" pitchFamily="34" charset="0"/>
                <a:cs typeface="Open Sans" panose="020B0606030504020204" pitchFamily="34" charset="0"/>
              </a:rPr>
              <a:t>development</a:t>
            </a:r>
            <a:r>
              <a:rPr lang="it-IT" dirty="0">
                <a:latin typeface="Open Sans" panose="020B0606030504020204" pitchFamily="34" charset="0"/>
                <a:ea typeface="Open Sans" panose="020B0606030504020204" pitchFamily="34" charset="0"/>
                <a:cs typeface="Open Sans" panose="020B0606030504020204" pitchFamily="34" charset="0"/>
              </a:rPr>
              <a:t> of MAORY and MICADO </a:t>
            </a:r>
            <a:r>
              <a:rPr lang="it-IT" dirty="0" err="1">
                <a:latin typeface="Open Sans" panose="020B0606030504020204" pitchFamily="34" charset="0"/>
                <a:ea typeface="Open Sans" panose="020B0606030504020204" pitchFamily="34" charset="0"/>
                <a:cs typeface="Open Sans" panose="020B0606030504020204" pitchFamily="34" charset="0"/>
              </a:rPr>
              <a:t>adaptive</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optics</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module</a:t>
            </a:r>
            <a:r>
              <a:rPr lang="it-IT" dirty="0">
                <a:latin typeface="Open Sans" panose="020B0606030504020204" pitchFamily="34" charset="0"/>
                <a:ea typeface="Open Sans" panose="020B0606030504020204" pitchFamily="34" charset="0"/>
                <a:cs typeface="Open Sans" panose="020B0606030504020204" pitchFamily="34" charset="0"/>
              </a:rPr>
              <a:t> and camera for the </a:t>
            </a:r>
            <a:r>
              <a:rPr lang="it-IT" dirty="0" err="1">
                <a:latin typeface="Open Sans" panose="020B0606030504020204" pitchFamily="34" charset="0"/>
                <a:ea typeface="Open Sans" panose="020B0606030504020204" pitchFamily="34" charset="0"/>
                <a:cs typeface="Open Sans" panose="020B0606030504020204" pitchFamily="34" charset="0"/>
              </a:rPr>
              <a:t>European</a:t>
            </a:r>
            <a:r>
              <a:rPr lang="it-IT" dirty="0">
                <a:latin typeface="Open Sans" panose="020B0606030504020204" pitchFamily="34" charset="0"/>
                <a:ea typeface="Open Sans" panose="020B0606030504020204" pitchFamily="34" charset="0"/>
                <a:cs typeface="Open Sans" panose="020B0606030504020204" pitchFamily="34" charset="0"/>
              </a:rPr>
              <a:t> ELT.</a:t>
            </a:r>
          </a:p>
          <a:p>
            <a:pPr marL="114300" indent="0">
              <a:buNone/>
            </a:pPr>
            <a:endParaRPr lang="it-IT"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it-IT" dirty="0" err="1">
                <a:latin typeface="Open Sans" panose="020B0606030504020204" pitchFamily="34" charset="0"/>
                <a:ea typeface="Open Sans" panose="020B0606030504020204" pitchFamily="34" charset="0"/>
                <a:cs typeface="Open Sans" panose="020B0606030504020204" pitchFamily="34" charset="0"/>
              </a:rPr>
              <a:t>This</a:t>
            </a:r>
            <a:r>
              <a:rPr lang="it-IT" dirty="0">
                <a:latin typeface="Open Sans" panose="020B0606030504020204" pitchFamily="34" charset="0"/>
                <a:ea typeface="Open Sans" panose="020B0606030504020204" pitchFamily="34" charset="0"/>
                <a:cs typeface="Open Sans" panose="020B0606030504020204" pitchFamily="34" charset="0"/>
              </a:rPr>
              <a:t> talk </a:t>
            </a:r>
            <a:r>
              <a:rPr lang="it-IT" dirty="0" err="1">
                <a:latin typeface="Open Sans" panose="020B0606030504020204" pitchFamily="34" charset="0"/>
                <a:ea typeface="Open Sans" panose="020B0606030504020204" pitchFamily="34" charset="0"/>
                <a:cs typeface="Open Sans" panose="020B0606030504020204" pitchFamily="34" charset="0"/>
              </a:rPr>
              <a:t>recaps</a:t>
            </a:r>
            <a:r>
              <a:rPr lang="it-IT" dirty="0">
                <a:latin typeface="Open Sans" panose="020B0606030504020204" pitchFamily="34" charset="0"/>
                <a:ea typeface="Open Sans" panose="020B0606030504020204" pitchFamily="34" charset="0"/>
                <a:cs typeface="Open Sans" panose="020B0606030504020204" pitchFamily="34" charset="0"/>
              </a:rPr>
              <a:t> the </a:t>
            </a:r>
            <a:r>
              <a:rPr lang="it-IT" dirty="0" err="1">
                <a:latin typeface="Open Sans" panose="020B0606030504020204" pitchFamily="34" charset="0"/>
                <a:ea typeface="Open Sans" panose="020B0606030504020204" pitchFamily="34" charset="0"/>
                <a:cs typeface="Open Sans" panose="020B0606030504020204" pitchFamily="34" charset="0"/>
              </a:rPr>
              <a:t>development</a:t>
            </a:r>
            <a:r>
              <a:rPr lang="it-IT" dirty="0">
                <a:latin typeface="Open Sans" panose="020B0606030504020204" pitchFamily="34" charset="0"/>
                <a:ea typeface="Open Sans" panose="020B0606030504020204" pitchFamily="34" charset="0"/>
                <a:cs typeface="Open Sans" panose="020B0606030504020204" pitchFamily="34" charset="0"/>
              </a:rPr>
              <a:t> of a </a:t>
            </a:r>
            <a:r>
              <a:rPr lang="it-IT" dirty="0" err="1">
                <a:latin typeface="Open Sans" panose="020B0606030504020204" pitchFamily="34" charset="0"/>
                <a:ea typeface="Open Sans" panose="020B0606030504020204" pitchFamily="34" charset="0"/>
                <a:cs typeface="Open Sans" panose="020B0606030504020204" pitchFamily="34" charset="0"/>
              </a:rPr>
              <a:t>novel</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algorithm</a:t>
            </a:r>
            <a:r>
              <a:rPr lang="it-IT" dirty="0">
                <a:latin typeface="Open Sans" panose="020B0606030504020204" pitchFamily="34" charset="0"/>
                <a:ea typeface="Open Sans" panose="020B0606030504020204" pitchFamily="34" charset="0"/>
                <a:cs typeface="Open Sans" panose="020B0606030504020204" pitchFamily="34" charset="0"/>
              </a:rPr>
              <a:t> for the PSF </a:t>
            </a:r>
            <a:r>
              <a:rPr lang="it-IT" dirty="0" err="1">
                <a:latin typeface="Open Sans" panose="020B0606030504020204" pitchFamily="34" charset="0"/>
                <a:ea typeface="Open Sans" panose="020B0606030504020204" pitchFamily="34" charset="0"/>
                <a:cs typeface="Open Sans" panose="020B0606030504020204" pitchFamily="34" charset="0"/>
              </a:rPr>
              <a:t>Reconstruction</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currently</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using</a:t>
            </a:r>
            <a:r>
              <a:rPr lang="it-IT" dirty="0">
                <a:latin typeface="Open Sans" panose="020B0606030504020204" pitchFamily="34" charset="0"/>
                <a:ea typeface="Open Sans" panose="020B0606030504020204" pitchFamily="34" charset="0"/>
                <a:cs typeface="Open Sans" panose="020B0606030504020204" pitchFamily="34" charset="0"/>
              </a:rPr>
              <a:t> the SOUL @ LBT data </a:t>
            </a:r>
            <a:r>
              <a:rPr lang="it-IT" dirty="0" err="1">
                <a:latin typeface="Open Sans" panose="020B0606030504020204" pitchFamily="34" charset="0"/>
                <a:ea typeface="Open Sans" panose="020B0606030504020204" pitchFamily="34" charset="0"/>
                <a:cs typeface="Open Sans" panose="020B0606030504020204" pitchFamily="34" charset="0"/>
              </a:rPr>
              <a:t>as</a:t>
            </a:r>
            <a:r>
              <a:rPr lang="it-IT" dirty="0">
                <a:latin typeface="Open Sans" panose="020B0606030504020204" pitchFamily="34" charset="0"/>
                <a:ea typeface="Open Sans" panose="020B0606030504020204" pitchFamily="34" charset="0"/>
                <a:cs typeface="Open Sans" panose="020B0606030504020204" pitchFamily="34" charset="0"/>
              </a:rPr>
              <a:t> test case, and </a:t>
            </a:r>
            <a:r>
              <a:rPr lang="it-IT" dirty="0" err="1">
                <a:latin typeface="Open Sans" panose="020B0606030504020204" pitchFamily="34" charset="0"/>
                <a:ea typeface="Open Sans" panose="020B0606030504020204" pitchFamily="34" charset="0"/>
                <a:cs typeface="Open Sans" panose="020B0606030504020204" pitchFamily="34" charset="0"/>
              </a:rPr>
              <a:t>serving</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as</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testbench</a:t>
            </a:r>
            <a:r>
              <a:rPr lang="it-IT" dirty="0">
                <a:latin typeface="Open Sans" panose="020B0606030504020204" pitchFamily="34" charset="0"/>
                <a:ea typeface="Open Sans" panose="020B0606030504020204" pitchFamily="34" charset="0"/>
                <a:cs typeface="Open Sans" panose="020B0606030504020204" pitchFamily="34" charset="0"/>
              </a:rPr>
              <a:t> for the MICADO PSF-R. </a:t>
            </a:r>
          </a:p>
          <a:p>
            <a:pPr marL="114300" indent="0">
              <a:buNone/>
            </a:pPr>
            <a:endParaRPr lang="it-IT"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it-IT" dirty="0" err="1">
                <a:latin typeface="Open Sans" panose="020B0606030504020204" pitchFamily="34" charset="0"/>
                <a:ea typeface="Open Sans" panose="020B0606030504020204" pitchFamily="34" charset="0"/>
                <a:cs typeface="Open Sans" panose="020B0606030504020204" pitchFamily="34" charset="0"/>
              </a:rPr>
              <a:t>This</a:t>
            </a:r>
            <a:r>
              <a:rPr lang="it-IT" dirty="0">
                <a:latin typeface="Open Sans" panose="020B0606030504020204" pitchFamily="34" charset="0"/>
                <a:ea typeface="Open Sans" panose="020B0606030504020204" pitchFamily="34" charset="0"/>
                <a:cs typeface="Open Sans" panose="020B0606030504020204" pitchFamily="34" charset="0"/>
              </a:rPr>
              <a:t> activity </a:t>
            </a:r>
            <a:r>
              <a:rPr lang="it-IT" dirty="0" err="1">
                <a:latin typeface="Open Sans" panose="020B0606030504020204" pitchFamily="34" charset="0"/>
                <a:ea typeface="Open Sans" panose="020B0606030504020204" pitchFamily="34" charset="0"/>
                <a:cs typeface="Open Sans" panose="020B0606030504020204" pitchFamily="34" charset="0"/>
              </a:rPr>
              <a:t>has</a:t>
            </a:r>
            <a:r>
              <a:rPr lang="it-IT" dirty="0">
                <a:latin typeface="Open Sans" panose="020B0606030504020204" pitchFamily="34" charset="0"/>
                <a:ea typeface="Open Sans" panose="020B0606030504020204" pitchFamily="34" charset="0"/>
                <a:cs typeface="Open Sans" panose="020B0606030504020204" pitchFamily="34" charset="0"/>
              </a:rPr>
              <a:t> place </a:t>
            </a:r>
            <a:r>
              <a:rPr lang="it-IT" dirty="0" err="1">
                <a:latin typeface="Open Sans" panose="020B0606030504020204" pitchFamily="34" charset="0"/>
                <a:ea typeface="Open Sans" panose="020B0606030504020204" pitchFamily="34" charset="0"/>
                <a:cs typeface="Open Sans" panose="020B0606030504020204" pitchFamily="34" charset="0"/>
              </a:rPr>
              <a:t>within</a:t>
            </a:r>
            <a:r>
              <a:rPr lang="it-IT" dirty="0">
                <a:latin typeface="Open Sans" panose="020B0606030504020204" pitchFamily="34" charset="0"/>
                <a:ea typeface="Open Sans" panose="020B0606030504020204" pitchFamily="34" charset="0"/>
                <a:cs typeface="Open Sans" panose="020B0606030504020204" pitchFamily="34" charset="0"/>
              </a:rPr>
              <a:t> the MAST&amp;R working group, and </a:t>
            </a:r>
            <a:r>
              <a:rPr lang="it-IT" dirty="0" err="1">
                <a:latin typeface="Open Sans" panose="020B0606030504020204" pitchFamily="34" charset="0"/>
                <a:ea typeface="Open Sans" panose="020B0606030504020204" pitchFamily="34" charset="0"/>
                <a:cs typeface="Open Sans" panose="020B0606030504020204" pitchFamily="34" charset="0"/>
              </a:rPr>
              <a:t>gathered</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contributions</a:t>
            </a:r>
            <a:r>
              <a:rPr lang="it-IT" dirty="0">
                <a:latin typeface="Open Sans" panose="020B0606030504020204" pitchFamily="34" charset="0"/>
                <a:ea typeface="Open Sans" panose="020B0606030504020204" pitchFamily="34" charset="0"/>
                <a:cs typeface="Open Sans" panose="020B0606030504020204" pitchFamily="34" charset="0"/>
              </a:rPr>
              <a:t> from INAF Arcetri (SOUL data) and INAF Padova (MICADO PSF-R team). </a:t>
            </a:r>
          </a:p>
        </p:txBody>
      </p:sp>
      <p:pic>
        <p:nvPicPr>
          <p:cNvPr id="5" name="Immagine 4" descr="Immagine che contiene finestra&#10;&#10;Descrizione generata automaticamente">
            <a:extLst>
              <a:ext uri="{FF2B5EF4-FFF2-40B4-BE49-F238E27FC236}">
                <a16:creationId xmlns:a16="http://schemas.microsoft.com/office/drawing/2014/main" id="{1832FC13-AECA-42C7-B309-2774E47FC174}"/>
              </a:ext>
            </a:extLst>
          </p:cNvPr>
          <p:cNvPicPr>
            <a:picLocks noChangeAspect="1"/>
          </p:cNvPicPr>
          <p:nvPr/>
        </p:nvPicPr>
        <p:blipFill>
          <a:blip r:embed="rId2"/>
          <a:stretch>
            <a:fillRect/>
          </a:stretch>
        </p:blipFill>
        <p:spPr>
          <a:xfrm>
            <a:off x="5217329" y="269154"/>
            <a:ext cx="1298618" cy="1607088"/>
          </a:xfrm>
          <a:prstGeom prst="rect">
            <a:avLst/>
          </a:prstGeom>
        </p:spPr>
      </p:pic>
      <p:pic>
        <p:nvPicPr>
          <p:cNvPr id="7" name="Immagine 6" descr="Immagine che contiene moneta, porcellana&#10;&#10;Descrizione generata automaticamente">
            <a:extLst>
              <a:ext uri="{FF2B5EF4-FFF2-40B4-BE49-F238E27FC236}">
                <a16:creationId xmlns:a16="http://schemas.microsoft.com/office/drawing/2014/main" id="{CBF4ECAD-2749-4BBE-A028-95F97126F10C}"/>
              </a:ext>
            </a:extLst>
          </p:cNvPr>
          <p:cNvPicPr>
            <a:picLocks noChangeAspect="1"/>
          </p:cNvPicPr>
          <p:nvPr/>
        </p:nvPicPr>
        <p:blipFill>
          <a:blip r:embed="rId3"/>
          <a:stretch>
            <a:fillRect/>
          </a:stretch>
        </p:blipFill>
        <p:spPr>
          <a:xfrm>
            <a:off x="7141180" y="860213"/>
            <a:ext cx="1783956" cy="1783956"/>
          </a:xfrm>
          <a:prstGeom prst="rect">
            <a:avLst/>
          </a:prstGeom>
        </p:spPr>
      </p:pic>
      <p:pic>
        <p:nvPicPr>
          <p:cNvPr id="2050" name="Picture 2">
            <a:extLst>
              <a:ext uri="{FF2B5EF4-FFF2-40B4-BE49-F238E27FC236}">
                <a16:creationId xmlns:a16="http://schemas.microsoft.com/office/drawing/2014/main" id="{F3202383-C166-4A0F-8E9F-2DF9DACD9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2972" y="2291430"/>
            <a:ext cx="2198208" cy="2198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392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Immagine che contiene tavolo&#10;&#10;Descrizione generata automaticamente">
            <a:extLst>
              <a:ext uri="{FF2B5EF4-FFF2-40B4-BE49-F238E27FC236}">
                <a16:creationId xmlns:a16="http://schemas.microsoft.com/office/drawing/2014/main" id="{6398F677-AAF7-4CD9-82E9-672B7436027F}"/>
              </a:ext>
            </a:extLst>
          </p:cNvPr>
          <p:cNvPicPr>
            <a:picLocks noChangeAspect="1"/>
          </p:cNvPicPr>
          <p:nvPr/>
        </p:nvPicPr>
        <p:blipFill>
          <a:blip r:embed="rId2"/>
          <a:stretch>
            <a:fillRect/>
          </a:stretch>
        </p:blipFill>
        <p:spPr>
          <a:xfrm>
            <a:off x="2307102" y="1582616"/>
            <a:ext cx="6836898" cy="3560884"/>
          </a:xfrm>
          <a:prstGeom prst="rect">
            <a:avLst/>
          </a:prstGeom>
        </p:spPr>
      </p:pic>
      <p:sp>
        <p:nvSpPr>
          <p:cNvPr id="2" name="Titolo 1">
            <a:extLst>
              <a:ext uri="{FF2B5EF4-FFF2-40B4-BE49-F238E27FC236}">
                <a16:creationId xmlns:a16="http://schemas.microsoft.com/office/drawing/2014/main" id="{C8055AD9-544B-4DA1-BDE4-A2F37E6B38C1}"/>
              </a:ext>
            </a:extLst>
          </p:cNvPr>
          <p:cNvSpPr>
            <a:spLocks noGrp="1"/>
          </p:cNvSpPr>
          <p:nvPr>
            <p:ph type="title"/>
          </p:nvPr>
        </p:nvSpPr>
        <p:spPr/>
        <p:txBody>
          <a:bodyPr>
            <a:normAutofit fontScale="90000"/>
          </a:bodyPr>
          <a:lstStyle/>
          <a:p>
            <a:r>
              <a:rPr lang="it-IT" dirty="0"/>
              <a:t>Application to SOUL data </a:t>
            </a:r>
            <a:endParaRPr lang="en-US" dirty="0"/>
          </a:p>
        </p:txBody>
      </p:sp>
      <p:sp>
        <p:nvSpPr>
          <p:cNvPr id="3" name="Segnaposto testo 2">
            <a:extLst>
              <a:ext uri="{FF2B5EF4-FFF2-40B4-BE49-F238E27FC236}">
                <a16:creationId xmlns:a16="http://schemas.microsoft.com/office/drawing/2014/main" id="{5A93788A-78B9-4082-8BBA-A6EF81D7E20A}"/>
              </a:ext>
            </a:extLst>
          </p:cNvPr>
          <p:cNvSpPr>
            <a:spLocks noGrp="1"/>
          </p:cNvSpPr>
          <p:nvPr>
            <p:ph type="body" idx="1"/>
          </p:nvPr>
        </p:nvSpPr>
        <p:spPr>
          <a:xfrm>
            <a:off x="154746" y="1152475"/>
            <a:ext cx="8677554" cy="641156"/>
          </a:xfrm>
        </p:spPr>
        <p:txBody>
          <a:bodyPr>
            <a:normAutofit fontScale="92500" lnSpcReduction="20000"/>
          </a:bodyPr>
          <a:lstStyle/>
          <a:p>
            <a:pPr marL="114300" indent="0">
              <a:buNone/>
            </a:pPr>
            <a:r>
              <a:rPr lang="it-IT" sz="1600" dirty="0"/>
              <a:t>25 LUCI </a:t>
            </a:r>
            <a:r>
              <a:rPr lang="it-IT" sz="1600" dirty="0" err="1"/>
              <a:t>observationa</a:t>
            </a:r>
            <a:r>
              <a:rPr lang="it-IT" sz="1600" dirty="0"/>
              <a:t>, </a:t>
            </a:r>
            <a:r>
              <a:rPr lang="it-IT" sz="1600" dirty="0" err="1"/>
              <a:t>each</a:t>
            </a:r>
            <a:r>
              <a:rPr lang="it-IT" sz="1600" dirty="0"/>
              <a:t> one </a:t>
            </a:r>
            <a:r>
              <a:rPr lang="it-IT" sz="1600" dirty="0" err="1"/>
              <a:t>simultaneously</a:t>
            </a:r>
            <a:r>
              <a:rPr lang="it-IT" sz="1600" dirty="0"/>
              <a:t> </a:t>
            </a:r>
            <a:r>
              <a:rPr lang="it-IT" sz="1600" dirty="0" err="1"/>
              <a:t>registered</a:t>
            </a:r>
            <a:r>
              <a:rPr lang="it-IT" sz="1600" dirty="0"/>
              <a:t> with WFS </a:t>
            </a:r>
            <a:r>
              <a:rPr lang="it-IT" sz="1600" dirty="0" err="1"/>
              <a:t>telemetry</a:t>
            </a:r>
            <a:r>
              <a:rPr lang="it-IT" sz="1600" dirty="0"/>
              <a:t> on the LBT </a:t>
            </a:r>
            <a:r>
              <a:rPr lang="it-IT" sz="1600" dirty="0" err="1"/>
              <a:t>left</a:t>
            </a:r>
            <a:r>
              <a:rPr lang="it-IT" sz="1600" dirty="0"/>
              <a:t> side, </a:t>
            </a:r>
            <a:r>
              <a:rPr lang="it-IT" sz="1600" dirty="0" err="1"/>
              <a:t>two</a:t>
            </a:r>
            <a:r>
              <a:rPr lang="it-IT" sz="1600" dirty="0"/>
              <a:t> </a:t>
            </a:r>
            <a:r>
              <a:rPr lang="it-IT" sz="1600" dirty="0" err="1"/>
              <a:t>different</a:t>
            </a:r>
            <a:r>
              <a:rPr lang="it-IT" sz="1600" dirty="0"/>
              <a:t> targets, with </a:t>
            </a:r>
            <a:r>
              <a:rPr lang="it-IT" sz="1600" dirty="0" err="1"/>
              <a:t>similar</a:t>
            </a:r>
            <a:r>
              <a:rPr lang="it-IT" sz="1600" dirty="0"/>
              <a:t> </a:t>
            </a:r>
            <a:r>
              <a:rPr lang="it-IT" sz="1600" dirty="0" err="1"/>
              <a:t>magnitudes</a:t>
            </a:r>
            <a:r>
              <a:rPr lang="it-IT" sz="1600" dirty="0"/>
              <a:t>.</a:t>
            </a:r>
            <a:endParaRPr lang="en-US" sz="1600" dirty="0"/>
          </a:p>
        </p:txBody>
      </p:sp>
      <p:sp>
        <p:nvSpPr>
          <p:cNvPr id="7" name="CasellaDiTesto 6">
            <a:extLst>
              <a:ext uri="{FF2B5EF4-FFF2-40B4-BE49-F238E27FC236}">
                <a16:creationId xmlns:a16="http://schemas.microsoft.com/office/drawing/2014/main" id="{01D1CC75-14AB-46F0-AF49-87436B0C9C56}"/>
              </a:ext>
            </a:extLst>
          </p:cNvPr>
          <p:cNvSpPr txBox="1"/>
          <p:nvPr/>
        </p:nvSpPr>
        <p:spPr>
          <a:xfrm>
            <a:off x="311700" y="1928381"/>
            <a:ext cx="2129045" cy="954107"/>
          </a:xfrm>
          <a:prstGeom prst="rect">
            <a:avLst/>
          </a:prstGeom>
          <a:solidFill>
            <a:schemeClr val="tx2"/>
          </a:solidFill>
        </p:spPr>
        <p:txBody>
          <a:bodyPr wrap="square" rtlCol="0">
            <a:spAutoFit/>
          </a:bodyPr>
          <a:lstStyle/>
          <a:p>
            <a:r>
              <a:rPr lang="it-IT" dirty="0"/>
              <a:t>STAR 1, </a:t>
            </a:r>
            <a:r>
              <a:rPr lang="it-IT" dirty="0" err="1"/>
              <a:t>mag</a:t>
            </a:r>
            <a:r>
              <a:rPr lang="it-IT" dirty="0"/>
              <a:t> 9.7, </a:t>
            </a:r>
            <a:r>
              <a:rPr lang="it-IT" dirty="0" err="1"/>
              <a:t>pretty</a:t>
            </a:r>
            <a:r>
              <a:rPr lang="it-IT" dirty="0"/>
              <a:t> </a:t>
            </a:r>
            <a:r>
              <a:rPr lang="it-IT" b="1" dirty="0" err="1"/>
              <a:t>stable</a:t>
            </a:r>
            <a:r>
              <a:rPr lang="it-IT" dirty="0"/>
              <a:t>, </a:t>
            </a:r>
            <a:r>
              <a:rPr lang="it-IT" dirty="0" err="1"/>
              <a:t>average</a:t>
            </a:r>
            <a:r>
              <a:rPr lang="it-IT" dirty="0"/>
              <a:t> SR=48, SR </a:t>
            </a:r>
            <a:r>
              <a:rPr lang="it-IT" dirty="0" err="1"/>
              <a:t>dispersion</a:t>
            </a:r>
            <a:r>
              <a:rPr lang="it-IT" dirty="0"/>
              <a:t> 3.5 point of % of SR (0.035)</a:t>
            </a:r>
          </a:p>
        </p:txBody>
      </p:sp>
      <p:sp>
        <p:nvSpPr>
          <p:cNvPr id="8" name="CasellaDiTesto 7">
            <a:extLst>
              <a:ext uri="{FF2B5EF4-FFF2-40B4-BE49-F238E27FC236}">
                <a16:creationId xmlns:a16="http://schemas.microsoft.com/office/drawing/2014/main" id="{A1D1EABC-8E1B-4C45-A62A-2FDE51925045}"/>
              </a:ext>
            </a:extLst>
          </p:cNvPr>
          <p:cNvSpPr txBox="1"/>
          <p:nvPr/>
        </p:nvSpPr>
        <p:spPr>
          <a:xfrm>
            <a:off x="8061125" y="2032157"/>
            <a:ext cx="813043" cy="307777"/>
          </a:xfrm>
          <a:prstGeom prst="rect">
            <a:avLst/>
          </a:prstGeom>
          <a:noFill/>
        </p:spPr>
        <p:txBody>
          <a:bodyPr wrap="none" rtlCol="0">
            <a:spAutoFit/>
          </a:bodyPr>
          <a:lstStyle/>
          <a:p>
            <a:r>
              <a:rPr lang="it-IT" dirty="0"/>
              <a:t>STAR 2</a:t>
            </a:r>
            <a:endParaRPr lang="en-US" dirty="0"/>
          </a:p>
        </p:txBody>
      </p:sp>
      <p:sp>
        <p:nvSpPr>
          <p:cNvPr id="9" name="CasellaDiTesto 8">
            <a:extLst>
              <a:ext uri="{FF2B5EF4-FFF2-40B4-BE49-F238E27FC236}">
                <a16:creationId xmlns:a16="http://schemas.microsoft.com/office/drawing/2014/main" id="{AA037576-9B73-4FC0-8A67-006A5AA91040}"/>
              </a:ext>
            </a:extLst>
          </p:cNvPr>
          <p:cNvSpPr txBox="1"/>
          <p:nvPr/>
        </p:nvSpPr>
        <p:spPr>
          <a:xfrm>
            <a:off x="3584448" y="3079972"/>
            <a:ext cx="813043" cy="307777"/>
          </a:xfrm>
          <a:prstGeom prst="rect">
            <a:avLst/>
          </a:prstGeom>
          <a:noFill/>
        </p:spPr>
        <p:txBody>
          <a:bodyPr wrap="none" rtlCol="0">
            <a:spAutoFit/>
          </a:bodyPr>
          <a:lstStyle/>
          <a:p>
            <a:r>
              <a:rPr lang="it-IT" dirty="0"/>
              <a:t>STAR 1</a:t>
            </a:r>
            <a:endParaRPr lang="en-US" dirty="0"/>
          </a:p>
        </p:txBody>
      </p:sp>
      <p:sp>
        <p:nvSpPr>
          <p:cNvPr id="10" name="CasellaDiTesto 9">
            <a:extLst>
              <a:ext uri="{FF2B5EF4-FFF2-40B4-BE49-F238E27FC236}">
                <a16:creationId xmlns:a16="http://schemas.microsoft.com/office/drawing/2014/main" id="{76C86164-B447-41A4-BDC6-39B95A91946B}"/>
              </a:ext>
            </a:extLst>
          </p:cNvPr>
          <p:cNvSpPr txBox="1"/>
          <p:nvPr/>
        </p:nvSpPr>
        <p:spPr>
          <a:xfrm>
            <a:off x="311700" y="3233860"/>
            <a:ext cx="2129045" cy="1169551"/>
          </a:xfrm>
          <a:prstGeom prst="rect">
            <a:avLst/>
          </a:prstGeom>
          <a:solidFill>
            <a:schemeClr val="tx2"/>
          </a:solidFill>
        </p:spPr>
        <p:txBody>
          <a:bodyPr wrap="square">
            <a:spAutoFit/>
          </a:bodyPr>
          <a:lstStyle/>
          <a:p>
            <a:r>
              <a:rPr lang="it-IT" dirty="0"/>
              <a:t>STAR 2, </a:t>
            </a:r>
            <a:r>
              <a:rPr lang="it-IT" dirty="0" err="1"/>
              <a:t>mag</a:t>
            </a:r>
            <a:r>
              <a:rPr lang="it-IT" dirty="0"/>
              <a:t> 10.0, </a:t>
            </a:r>
            <a:r>
              <a:rPr lang="it-IT" dirty="0" err="1"/>
              <a:t>pretty</a:t>
            </a:r>
            <a:r>
              <a:rPr lang="it-IT" dirty="0"/>
              <a:t> </a:t>
            </a:r>
            <a:r>
              <a:rPr lang="it-IT" b="1" dirty="0" err="1"/>
              <a:t>unstable</a:t>
            </a:r>
            <a:r>
              <a:rPr lang="it-IT" dirty="0"/>
              <a:t>, </a:t>
            </a:r>
            <a:r>
              <a:rPr lang="it-IT" dirty="0" err="1"/>
              <a:t>average</a:t>
            </a:r>
            <a:r>
              <a:rPr lang="it-IT" dirty="0"/>
              <a:t> SR=34%, SR </a:t>
            </a:r>
            <a:r>
              <a:rPr lang="it-IT" dirty="0" err="1"/>
              <a:t>dispersion</a:t>
            </a:r>
            <a:r>
              <a:rPr lang="it-IT" dirty="0"/>
              <a:t> 5.9 point of % of SR (0.059).</a:t>
            </a:r>
            <a:endParaRPr lang="en-US" dirty="0"/>
          </a:p>
        </p:txBody>
      </p:sp>
    </p:spTree>
    <p:extLst>
      <p:ext uri="{BB962C8B-B14F-4D97-AF65-F5344CB8AC3E}">
        <p14:creationId xmlns:p14="http://schemas.microsoft.com/office/powerpoint/2010/main" val="4195261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23F122-2551-49C5-818E-F489498D603E}"/>
              </a:ext>
            </a:extLst>
          </p:cNvPr>
          <p:cNvSpPr>
            <a:spLocks noGrp="1"/>
          </p:cNvSpPr>
          <p:nvPr>
            <p:ph type="title"/>
          </p:nvPr>
        </p:nvSpPr>
        <p:spPr/>
        <p:txBody>
          <a:bodyPr>
            <a:normAutofit fontScale="90000"/>
          </a:bodyPr>
          <a:lstStyle/>
          <a:p>
            <a:r>
              <a:rPr lang="it-IT" dirty="0" err="1">
                <a:latin typeface="Open Sans" panose="020B0606030504020204" pitchFamily="34" charset="0"/>
                <a:ea typeface="Open Sans" panose="020B0606030504020204" pitchFamily="34" charset="0"/>
                <a:cs typeface="Open Sans" panose="020B0606030504020204" pitchFamily="34" charset="0"/>
              </a:rPr>
              <a:t>Results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egnaposto testo 2">
            <a:extLst>
              <a:ext uri="{FF2B5EF4-FFF2-40B4-BE49-F238E27FC236}">
                <a16:creationId xmlns:a16="http://schemas.microsoft.com/office/drawing/2014/main" id="{A90B969D-AE3F-4664-AEFB-F53807D7613E}"/>
              </a:ext>
            </a:extLst>
          </p:cNvPr>
          <p:cNvSpPr>
            <a:spLocks noGrp="1"/>
          </p:cNvSpPr>
          <p:nvPr>
            <p:ph type="body" idx="1"/>
          </p:nvPr>
        </p:nvSpPr>
        <p:spPr>
          <a:xfrm>
            <a:off x="4431781" y="1324089"/>
            <a:ext cx="1856477" cy="444208"/>
          </a:xfrm>
        </p:spPr>
        <p:txBody>
          <a:bodyPr>
            <a:normAutofit fontScale="92500" lnSpcReduction="20000"/>
          </a:bodyPr>
          <a:lstStyle/>
          <a:p>
            <a:pPr marL="114300" indent="0">
              <a:buNone/>
            </a:pPr>
            <a:r>
              <a:rPr lang="it-IT" dirty="0"/>
              <a:t>PSF </a:t>
            </a:r>
            <a:r>
              <a:rPr lang="it-IT" dirty="0" err="1"/>
              <a:t>Observed</a:t>
            </a:r>
            <a:endParaRPr lang="en-US" dirty="0"/>
          </a:p>
        </p:txBody>
      </p:sp>
      <p:pic>
        <p:nvPicPr>
          <p:cNvPr id="6" name="Immagine 5">
            <a:extLst>
              <a:ext uri="{FF2B5EF4-FFF2-40B4-BE49-F238E27FC236}">
                <a16:creationId xmlns:a16="http://schemas.microsoft.com/office/drawing/2014/main" id="{51FBB471-91D7-4514-9C44-AD1905EAE62A}"/>
              </a:ext>
            </a:extLst>
          </p:cNvPr>
          <p:cNvPicPr>
            <a:picLocks noChangeAspect="1"/>
          </p:cNvPicPr>
          <p:nvPr/>
        </p:nvPicPr>
        <p:blipFill>
          <a:blip r:embed="rId2"/>
          <a:stretch>
            <a:fillRect/>
          </a:stretch>
        </p:blipFill>
        <p:spPr>
          <a:xfrm>
            <a:off x="260640" y="1214242"/>
            <a:ext cx="4383360" cy="3506688"/>
          </a:xfrm>
          <a:prstGeom prst="rect">
            <a:avLst/>
          </a:prstGeom>
        </p:spPr>
      </p:pic>
      <p:pic>
        <p:nvPicPr>
          <p:cNvPr id="5" name="Immagine 4" descr="Immagine che contiene rosso, luce, vicino&#10;&#10;Descrizione generata automaticamente">
            <a:extLst>
              <a:ext uri="{FF2B5EF4-FFF2-40B4-BE49-F238E27FC236}">
                <a16:creationId xmlns:a16="http://schemas.microsoft.com/office/drawing/2014/main" id="{E92966E4-126C-4BAD-A67A-BEE97B094DE1}"/>
              </a:ext>
            </a:extLst>
          </p:cNvPr>
          <p:cNvPicPr>
            <a:picLocks noChangeAspect="1"/>
          </p:cNvPicPr>
          <p:nvPr/>
        </p:nvPicPr>
        <p:blipFill>
          <a:blip r:embed="rId3"/>
          <a:stretch>
            <a:fillRect/>
          </a:stretch>
        </p:blipFill>
        <p:spPr>
          <a:xfrm>
            <a:off x="4373778" y="1787731"/>
            <a:ext cx="4383360" cy="2191680"/>
          </a:xfrm>
          <a:prstGeom prst="rect">
            <a:avLst/>
          </a:prstGeom>
        </p:spPr>
      </p:pic>
      <p:sp>
        <p:nvSpPr>
          <p:cNvPr id="7" name="Segnaposto testo 2">
            <a:extLst>
              <a:ext uri="{FF2B5EF4-FFF2-40B4-BE49-F238E27FC236}">
                <a16:creationId xmlns:a16="http://schemas.microsoft.com/office/drawing/2014/main" id="{E98E67AF-E330-422B-BBDA-FA04BD10A4D2}"/>
              </a:ext>
            </a:extLst>
          </p:cNvPr>
          <p:cNvSpPr txBox="1">
            <a:spLocks/>
          </p:cNvSpPr>
          <p:nvPr/>
        </p:nvSpPr>
        <p:spPr>
          <a:xfrm>
            <a:off x="6434506" y="1278883"/>
            <a:ext cx="2185315" cy="444208"/>
          </a:xfrm>
          <a:prstGeom prst="rect">
            <a:avLst/>
          </a:prstGeom>
          <a:noFill/>
          <a:ln>
            <a:noFill/>
          </a:ln>
        </p:spPr>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Font typeface="Arial"/>
              <a:buNone/>
            </a:pPr>
            <a:r>
              <a:rPr lang="it-IT" dirty="0"/>
              <a:t>PSF </a:t>
            </a:r>
            <a:r>
              <a:rPr lang="it-IT" dirty="0" err="1"/>
              <a:t>Reconstructed</a:t>
            </a:r>
            <a:endParaRPr lang="en-US" dirty="0"/>
          </a:p>
        </p:txBody>
      </p:sp>
      <p:sp>
        <p:nvSpPr>
          <p:cNvPr id="8" name="CasellaDiTesto 7">
            <a:extLst>
              <a:ext uri="{FF2B5EF4-FFF2-40B4-BE49-F238E27FC236}">
                <a16:creationId xmlns:a16="http://schemas.microsoft.com/office/drawing/2014/main" id="{C77F5E36-D622-46D2-802F-91263CC81994}"/>
              </a:ext>
            </a:extLst>
          </p:cNvPr>
          <p:cNvSpPr txBox="1"/>
          <p:nvPr/>
        </p:nvSpPr>
        <p:spPr>
          <a:xfrm>
            <a:off x="4206019" y="4432587"/>
            <a:ext cx="4951997" cy="307777"/>
          </a:xfrm>
          <a:prstGeom prst="rect">
            <a:avLst/>
          </a:prstGeom>
          <a:solidFill>
            <a:schemeClr val="tx2"/>
          </a:solidFill>
        </p:spPr>
        <p:txBody>
          <a:bodyPr wrap="none" rtlCol="0">
            <a:spAutoFit/>
          </a:bodyPr>
          <a:lstStyle/>
          <a:p>
            <a:r>
              <a:rPr lang="it-IT" dirty="0" err="1">
                <a:latin typeface="Open Sans" panose="020B0606030504020204" pitchFamily="34" charset="0"/>
                <a:ea typeface="Open Sans" panose="020B0606030504020204" pitchFamily="34" charset="0"/>
                <a:cs typeface="Open Sans" panose="020B0606030504020204" pitchFamily="34" charset="0"/>
              </a:rPr>
              <a:t>Std</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dev</a:t>
            </a:r>
            <a:r>
              <a:rPr lang="it-IT" dirty="0">
                <a:latin typeface="Open Sans" panose="020B0606030504020204" pitchFamily="34" charset="0"/>
                <a:ea typeface="Open Sans" panose="020B0606030504020204" pitchFamily="34" charset="0"/>
                <a:cs typeface="Open Sans" panose="020B0606030504020204" pitchFamily="34" charset="0"/>
              </a:rPr>
              <a:t> spread on the 25 points </a:t>
            </a:r>
            <a:r>
              <a:rPr lang="it-IT" dirty="0" err="1">
                <a:latin typeface="Open Sans" panose="020B0606030504020204" pitchFamily="34" charset="0"/>
                <a:ea typeface="Open Sans" panose="020B0606030504020204" pitchFamily="34" charset="0"/>
                <a:cs typeface="Open Sans" panose="020B0606030504020204" pitchFamily="34" charset="0"/>
              </a:rPr>
              <a:t>is</a:t>
            </a:r>
            <a:r>
              <a:rPr lang="it-IT" dirty="0">
                <a:latin typeface="Open Sans" panose="020B0606030504020204" pitchFamily="34" charset="0"/>
                <a:ea typeface="Open Sans" panose="020B0606030504020204" pitchFamily="34" charset="0"/>
                <a:cs typeface="Open Sans" panose="020B0606030504020204" pitchFamily="34" charset="0"/>
              </a:rPr>
              <a:t> 0.045 SR points (</a:t>
            </a:r>
            <a:r>
              <a:rPr lang="it-IT" dirty="0">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a:t>
            </a:r>
            <a:r>
              <a:rPr lang="it-IT" dirty="0">
                <a:latin typeface="Open Sans" panose="020B0606030504020204" pitchFamily="34" charset="0"/>
                <a:ea typeface="Open Sans" panose="020B0606030504020204" pitchFamily="34" charset="0"/>
                <a:cs typeface="Open Sans" panose="020B0606030504020204" pitchFamily="34" charset="0"/>
              </a:rPr>
              <a:t>10%)</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asellaDiTesto 8">
            <a:extLst>
              <a:ext uri="{FF2B5EF4-FFF2-40B4-BE49-F238E27FC236}">
                <a16:creationId xmlns:a16="http://schemas.microsoft.com/office/drawing/2014/main" id="{85B7507C-6EAD-4EA8-BD21-0D6F71A8AD5F}"/>
              </a:ext>
            </a:extLst>
          </p:cNvPr>
          <p:cNvSpPr txBox="1"/>
          <p:nvPr/>
        </p:nvSpPr>
        <p:spPr>
          <a:xfrm>
            <a:off x="4644000" y="703385"/>
            <a:ext cx="2403914" cy="523220"/>
          </a:xfrm>
          <a:prstGeom prst="rect">
            <a:avLst/>
          </a:prstGeom>
          <a:solidFill>
            <a:schemeClr val="tx2"/>
          </a:solidFill>
        </p:spPr>
        <p:txBody>
          <a:bodyPr wrap="square" rtlCol="0">
            <a:spAutoFit/>
          </a:bodyPr>
          <a:lstStyle/>
          <a:p>
            <a:r>
              <a:rPr lang="it-IT" dirty="0" err="1">
                <a:latin typeface="Open Sans" panose="020B0606030504020204" pitchFamily="34" charset="0"/>
                <a:ea typeface="Open Sans" panose="020B0606030504020204" pitchFamily="34" charset="0"/>
                <a:cs typeface="Open Sans" panose="020B0606030504020204" pitchFamily="34" charset="0"/>
              </a:rPr>
              <a:t>There</a:t>
            </a:r>
            <a:r>
              <a:rPr lang="it-IT" dirty="0">
                <a:latin typeface="Open Sans" panose="020B0606030504020204" pitchFamily="34" charset="0"/>
                <a:ea typeface="Open Sans" panose="020B0606030504020204" pitchFamily="34" charset="0"/>
                <a:cs typeface="Open Sans" panose="020B0606030504020204" pitchFamily="34" charset="0"/>
              </a:rPr>
              <a:t> are no </a:t>
            </a:r>
            <a:r>
              <a:rPr lang="it-IT" dirty="0" err="1">
                <a:latin typeface="Open Sans" panose="020B0606030504020204" pitchFamily="34" charset="0"/>
                <a:ea typeface="Open Sans" panose="020B0606030504020204" pitchFamily="34" charset="0"/>
                <a:cs typeface="Open Sans" panose="020B0606030504020204" pitchFamily="34" charset="0"/>
              </a:rPr>
              <a:t>clues</a:t>
            </a:r>
            <a:r>
              <a:rPr lang="it-IT" dirty="0">
                <a:latin typeface="Open Sans" panose="020B0606030504020204" pitchFamily="34" charset="0"/>
                <a:ea typeface="Open Sans" panose="020B0606030504020204" pitchFamily="34" charset="0"/>
                <a:cs typeface="Open Sans" panose="020B0606030504020204" pitchFamily="34" charset="0"/>
              </a:rPr>
              <a:t> for </a:t>
            </a:r>
            <a:r>
              <a:rPr lang="it-IT" dirty="0" err="1">
                <a:latin typeface="Open Sans" panose="020B0606030504020204" pitchFamily="34" charset="0"/>
                <a:ea typeface="Open Sans" panose="020B0606030504020204" pitchFamily="34" charset="0"/>
                <a:cs typeface="Open Sans" panose="020B0606030504020204" pitchFamily="34" charset="0"/>
              </a:rPr>
              <a:t>sistematics</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effect</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97540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BB0455-BCE6-41B8-A424-27C48A6D64F7}"/>
              </a:ext>
            </a:extLst>
          </p:cNvPr>
          <p:cNvSpPr>
            <a:spLocks noGrp="1"/>
          </p:cNvSpPr>
          <p:nvPr>
            <p:ph type="title"/>
          </p:nvPr>
        </p:nvSpPr>
        <p:spPr/>
        <p:txBody>
          <a:bodyPr>
            <a:normAutofit fontScale="90000"/>
          </a:bodyPr>
          <a:lstStyle/>
          <a:p>
            <a:r>
              <a:rPr lang="it-IT" dirty="0" err="1"/>
              <a:t>Encircled</a:t>
            </a:r>
            <a:r>
              <a:rPr lang="it-IT" dirty="0"/>
              <a:t> Energy </a:t>
            </a:r>
            <a:r>
              <a:rPr lang="it-IT" dirty="0" err="1"/>
              <a:t>profile</a:t>
            </a:r>
            <a:endParaRPr lang="en-US" dirty="0"/>
          </a:p>
        </p:txBody>
      </p:sp>
      <p:pic>
        <p:nvPicPr>
          <p:cNvPr id="5" name="Immagine 4">
            <a:extLst>
              <a:ext uri="{FF2B5EF4-FFF2-40B4-BE49-F238E27FC236}">
                <a16:creationId xmlns:a16="http://schemas.microsoft.com/office/drawing/2014/main" id="{8D1F4D68-0C77-4B9D-96CC-BB78A5C5756D}"/>
              </a:ext>
            </a:extLst>
          </p:cNvPr>
          <p:cNvPicPr>
            <a:picLocks noChangeAspect="1"/>
          </p:cNvPicPr>
          <p:nvPr/>
        </p:nvPicPr>
        <p:blipFill>
          <a:blip r:embed="rId2"/>
          <a:stretch>
            <a:fillRect/>
          </a:stretch>
        </p:blipFill>
        <p:spPr>
          <a:xfrm>
            <a:off x="2142488" y="1138461"/>
            <a:ext cx="7001512" cy="3560014"/>
          </a:xfrm>
          <a:prstGeom prst="rect">
            <a:avLst/>
          </a:prstGeom>
        </p:spPr>
      </p:pic>
      <p:sp>
        <p:nvSpPr>
          <p:cNvPr id="3" name="Segnaposto testo 2">
            <a:extLst>
              <a:ext uri="{FF2B5EF4-FFF2-40B4-BE49-F238E27FC236}">
                <a16:creationId xmlns:a16="http://schemas.microsoft.com/office/drawing/2014/main" id="{F5D244AB-52A7-4693-8F4B-7CE2E999380B}"/>
              </a:ext>
            </a:extLst>
          </p:cNvPr>
          <p:cNvSpPr>
            <a:spLocks noGrp="1"/>
          </p:cNvSpPr>
          <p:nvPr>
            <p:ph type="body" idx="1"/>
          </p:nvPr>
        </p:nvSpPr>
        <p:spPr>
          <a:xfrm>
            <a:off x="311700" y="1152475"/>
            <a:ext cx="2030571" cy="3416400"/>
          </a:xfrm>
          <a:solidFill>
            <a:schemeClr val="tx2"/>
          </a:solidFill>
        </p:spPr>
        <p:txBody>
          <a:bodyPr>
            <a:normAutofit/>
          </a:bodyPr>
          <a:lstStyle/>
          <a:p>
            <a:pPr marL="114300" indent="0">
              <a:buNone/>
            </a:pPr>
            <a:r>
              <a:rPr lang="it-IT" sz="1400" dirty="0"/>
              <a:t>The </a:t>
            </a:r>
            <a:r>
              <a:rPr lang="it-IT" sz="1400" dirty="0" err="1"/>
              <a:t>Encircled</a:t>
            </a:r>
            <a:r>
              <a:rPr lang="it-IT" sz="1400" dirty="0"/>
              <a:t> Energy </a:t>
            </a:r>
            <a:r>
              <a:rPr lang="it-IT" sz="1400" dirty="0" err="1"/>
              <a:t>profile</a:t>
            </a:r>
            <a:r>
              <a:rPr lang="it-IT" sz="1400" dirty="0"/>
              <a:t> </a:t>
            </a:r>
            <a:r>
              <a:rPr lang="it-IT" sz="1400" dirty="0" err="1"/>
              <a:t>is</a:t>
            </a:r>
            <a:r>
              <a:rPr lang="it-IT" sz="1400" dirty="0"/>
              <a:t> </a:t>
            </a:r>
            <a:r>
              <a:rPr lang="it-IT" sz="1400" dirty="0" err="1"/>
              <a:t>very</a:t>
            </a:r>
            <a:r>
              <a:rPr lang="it-IT" sz="1400" dirty="0"/>
              <a:t> precise </a:t>
            </a:r>
            <a:r>
              <a:rPr lang="it-IT" sz="1400" dirty="0" err="1"/>
              <a:t>within</a:t>
            </a:r>
            <a:r>
              <a:rPr lang="it-IT" sz="1400" dirty="0"/>
              <a:t> control </a:t>
            </a:r>
            <a:r>
              <a:rPr lang="it-IT" sz="1400" dirty="0" err="1"/>
              <a:t>radius</a:t>
            </a:r>
            <a:r>
              <a:rPr lang="it-IT" sz="1400" dirty="0"/>
              <a:t> (&lt; 0.6 </a:t>
            </a:r>
            <a:r>
              <a:rPr lang="it-IT" sz="1400" dirty="0" err="1"/>
              <a:t>arcsec</a:t>
            </a:r>
            <a:r>
              <a:rPr lang="it-IT" sz="1400" dirty="0"/>
              <a:t>). </a:t>
            </a:r>
          </a:p>
          <a:p>
            <a:pPr marL="114300" indent="0">
              <a:buNone/>
            </a:pPr>
            <a:endParaRPr lang="it-IT" sz="1400" dirty="0"/>
          </a:p>
          <a:p>
            <a:pPr marL="114300" indent="0">
              <a:buNone/>
            </a:pPr>
            <a:r>
              <a:rPr lang="it-IT" sz="1400" dirty="0"/>
              <a:t>On the </a:t>
            </a:r>
            <a:r>
              <a:rPr lang="it-IT" sz="1400" dirty="0" err="1"/>
              <a:t>external</a:t>
            </a:r>
            <a:r>
              <a:rPr lang="it-IT" sz="1400" dirty="0"/>
              <a:t> </a:t>
            </a:r>
            <a:r>
              <a:rPr lang="it-IT" sz="1400" dirty="0" err="1"/>
              <a:t>region</a:t>
            </a:r>
            <a:r>
              <a:rPr lang="it-IT" sz="1400" dirty="0"/>
              <a:t> (</a:t>
            </a:r>
            <a:r>
              <a:rPr lang="it-IT" sz="1400" dirty="0" err="1"/>
              <a:t>wings</a:t>
            </a:r>
            <a:r>
              <a:rPr lang="it-IT" sz="1400" dirty="0"/>
              <a:t>) the background </a:t>
            </a:r>
            <a:r>
              <a:rPr lang="it-IT" sz="1400" dirty="0" err="1"/>
              <a:t>subtraction</a:t>
            </a:r>
            <a:r>
              <a:rPr lang="it-IT" sz="1400" dirty="0"/>
              <a:t> </a:t>
            </a:r>
            <a:r>
              <a:rPr lang="it-IT" sz="1400" dirty="0" err="1"/>
              <a:t>may</a:t>
            </a:r>
            <a:r>
              <a:rPr lang="it-IT" sz="1400" dirty="0"/>
              <a:t> play a major </a:t>
            </a:r>
            <a:r>
              <a:rPr lang="it-IT" sz="1400" dirty="0" err="1"/>
              <a:t>role</a:t>
            </a:r>
            <a:r>
              <a:rPr lang="it-IT" sz="1400" dirty="0"/>
              <a:t>.</a:t>
            </a:r>
            <a:endParaRPr lang="en-US" sz="1400" dirty="0"/>
          </a:p>
        </p:txBody>
      </p:sp>
    </p:spTree>
    <p:extLst>
      <p:ext uri="{BB962C8B-B14F-4D97-AF65-F5344CB8AC3E}">
        <p14:creationId xmlns:p14="http://schemas.microsoft.com/office/powerpoint/2010/main" val="1471973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9D987E-82A1-45DB-88A4-7519C9080A6C}"/>
              </a:ext>
            </a:extLst>
          </p:cNvPr>
          <p:cNvSpPr>
            <a:spLocks noGrp="1"/>
          </p:cNvSpPr>
          <p:nvPr>
            <p:ph type="title"/>
          </p:nvPr>
        </p:nvSpPr>
        <p:spPr/>
        <p:txBody>
          <a:bodyPr>
            <a:normAutofit fontScale="90000"/>
          </a:bodyPr>
          <a:lstStyle/>
          <a:p>
            <a:r>
              <a:rPr lang="it-IT" dirty="0">
                <a:latin typeface="Open Sans" panose="020B0606030504020204" pitchFamily="34" charset="0"/>
                <a:ea typeface="Open Sans" panose="020B0606030504020204" pitchFamily="34" charset="0"/>
                <a:cs typeface="Open Sans" panose="020B0606030504020204" pitchFamily="34" charset="0"/>
              </a:rPr>
              <a:t>PSF </a:t>
            </a:r>
            <a:r>
              <a:rPr lang="it-IT" dirty="0" err="1">
                <a:latin typeface="Open Sans" panose="020B0606030504020204" pitchFamily="34" charset="0"/>
                <a:ea typeface="Open Sans" panose="020B0606030504020204" pitchFamily="34" charset="0"/>
                <a:cs typeface="Open Sans" panose="020B0606030504020204" pitchFamily="34" charset="0"/>
              </a:rPr>
              <a:t>Radial</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Profile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egnaposto testo 2">
            <a:extLst>
              <a:ext uri="{FF2B5EF4-FFF2-40B4-BE49-F238E27FC236}">
                <a16:creationId xmlns:a16="http://schemas.microsoft.com/office/drawing/2014/main" id="{20E289E0-D548-4C2C-AD25-1A2869472169}"/>
              </a:ext>
            </a:extLst>
          </p:cNvPr>
          <p:cNvSpPr>
            <a:spLocks noGrp="1"/>
          </p:cNvSpPr>
          <p:nvPr>
            <p:ph type="body" idx="1"/>
          </p:nvPr>
        </p:nvSpPr>
        <p:spPr/>
        <p:txBody>
          <a:bodyPr/>
          <a:lstStyle/>
          <a:p>
            <a:endParaRPr lang="en-US"/>
          </a:p>
        </p:txBody>
      </p:sp>
      <p:pic>
        <p:nvPicPr>
          <p:cNvPr id="5" name="Immagine 4">
            <a:extLst>
              <a:ext uri="{FF2B5EF4-FFF2-40B4-BE49-F238E27FC236}">
                <a16:creationId xmlns:a16="http://schemas.microsoft.com/office/drawing/2014/main" id="{D7D58DF5-4456-4079-B124-EDACCBBA869C}"/>
              </a:ext>
            </a:extLst>
          </p:cNvPr>
          <p:cNvPicPr>
            <a:picLocks noChangeAspect="1"/>
          </p:cNvPicPr>
          <p:nvPr/>
        </p:nvPicPr>
        <p:blipFill>
          <a:blip r:embed="rId2"/>
          <a:stretch>
            <a:fillRect/>
          </a:stretch>
        </p:blipFill>
        <p:spPr>
          <a:xfrm>
            <a:off x="1083212" y="945173"/>
            <a:ext cx="8060788" cy="4198327"/>
          </a:xfrm>
          <a:prstGeom prst="rect">
            <a:avLst/>
          </a:prstGeom>
        </p:spPr>
      </p:pic>
      <p:cxnSp>
        <p:nvCxnSpPr>
          <p:cNvPr id="6" name="Connettore diritto 5">
            <a:extLst>
              <a:ext uri="{FF2B5EF4-FFF2-40B4-BE49-F238E27FC236}">
                <a16:creationId xmlns:a16="http://schemas.microsoft.com/office/drawing/2014/main" id="{D5EE812B-72E0-4483-A09C-8414733257E9}"/>
              </a:ext>
            </a:extLst>
          </p:cNvPr>
          <p:cNvCxnSpPr>
            <a:cxnSpLocks/>
          </p:cNvCxnSpPr>
          <p:nvPr/>
        </p:nvCxnSpPr>
        <p:spPr>
          <a:xfrm>
            <a:off x="5999871" y="1244991"/>
            <a:ext cx="0" cy="332388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8F93F2D5-C8BB-48A4-B7D3-651E899B7856}"/>
              </a:ext>
            </a:extLst>
          </p:cNvPr>
          <p:cNvSpPr txBox="1"/>
          <p:nvPr/>
        </p:nvSpPr>
        <p:spPr>
          <a:xfrm>
            <a:off x="6203852" y="2046849"/>
            <a:ext cx="1736373" cy="307777"/>
          </a:xfrm>
          <a:prstGeom prst="rect">
            <a:avLst/>
          </a:prstGeom>
          <a:noFill/>
        </p:spPr>
        <p:txBody>
          <a:bodyPr wrap="none" rtlCol="0">
            <a:spAutoFit/>
          </a:bodyPr>
          <a:lstStyle/>
          <a:p>
            <a:r>
              <a:rPr lang="it-IT" dirty="0"/>
              <a:t>Control </a:t>
            </a:r>
            <a:r>
              <a:rPr lang="it-IT" dirty="0" err="1"/>
              <a:t>radius</a:t>
            </a:r>
            <a:r>
              <a:rPr lang="it-IT" dirty="0"/>
              <a:t> </a:t>
            </a:r>
            <a:r>
              <a:rPr lang="it-IT" dirty="0" err="1"/>
              <a:t>peak</a:t>
            </a:r>
            <a:endParaRPr lang="en-US" dirty="0"/>
          </a:p>
        </p:txBody>
      </p:sp>
    </p:spTree>
    <p:extLst>
      <p:ext uri="{BB962C8B-B14F-4D97-AF65-F5344CB8AC3E}">
        <p14:creationId xmlns:p14="http://schemas.microsoft.com/office/powerpoint/2010/main" val="2960492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0765F-0292-49AB-8902-F9011D5626B2}"/>
              </a:ext>
            </a:extLst>
          </p:cNvPr>
          <p:cNvSpPr>
            <a:spLocks noGrp="1"/>
          </p:cNvSpPr>
          <p:nvPr>
            <p:ph type="title"/>
          </p:nvPr>
        </p:nvSpPr>
        <p:spPr/>
        <p:txBody>
          <a:bodyPr>
            <a:normAutofit fontScale="90000"/>
          </a:bodyPr>
          <a:lstStyle/>
          <a:p>
            <a:r>
              <a:rPr lang="it-IT" dirty="0" err="1">
                <a:latin typeface="Open Sans" panose="020B0606030504020204" pitchFamily="34" charset="0"/>
                <a:ea typeface="Open Sans" panose="020B0606030504020204" pitchFamily="34" charset="0"/>
                <a:cs typeface="Open Sans" panose="020B0606030504020204" pitchFamily="34" charset="0"/>
              </a:rPr>
              <a:t>Conclusions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egnaposto testo 2">
            <a:extLst>
              <a:ext uri="{FF2B5EF4-FFF2-40B4-BE49-F238E27FC236}">
                <a16:creationId xmlns:a16="http://schemas.microsoft.com/office/drawing/2014/main" id="{352A21A5-0F02-4FA6-BFC4-F4D6B86581FE}"/>
              </a:ext>
            </a:extLst>
          </p:cNvPr>
          <p:cNvSpPr>
            <a:spLocks noGrp="1"/>
          </p:cNvSpPr>
          <p:nvPr>
            <p:ph type="body" idx="1"/>
          </p:nvPr>
        </p:nvSpPr>
        <p:spPr/>
        <p:txBody>
          <a:bodyPr/>
          <a:lstStyle/>
          <a:p>
            <a:pPr marL="114300" indent="0">
              <a:buNone/>
            </a:pPr>
            <a:r>
              <a:rPr lang="it-IT" dirty="0" err="1">
                <a:latin typeface="Open Sans" panose="020B0606030504020204" pitchFamily="34" charset="0"/>
                <a:ea typeface="Open Sans" panose="020B0606030504020204" pitchFamily="34" charset="0"/>
                <a:cs typeface="Open Sans" panose="020B0606030504020204" pitchFamily="34" charset="0"/>
              </a:rPr>
              <a:t>We</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developed</a:t>
            </a:r>
            <a:r>
              <a:rPr lang="it-IT" dirty="0">
                <a:latin typeface="Open Sans" panose="020B0606030504020204" pitchFamily="34" charset="0"/>
                <a:ea typeface="Open Sans" panose="020B0606030504020204" pitchFamily="34" charset="0"/>
                <a:cs typeface="Open Sans" panose="020B0606030504020204" pitchFamily="34" charset="0"/>
              </a:rPr>
              <a:t> a </a:t>
            </a:r>
            <a:r>
              <a:rPr lang="it-IT" dirty="0" err="1">
                <a:latin typeface="Open Sans" panose="020B0606030504020204" pitchFamily="34" charset="0"/>
                <a:ea typeface="Open Sans" panose="020B0606030504020204" pitchFamily="34" charset="0"/>
                <a:cs typeface="Open Sans" panose="020B0606030504020204" pitchFamily="34" charset="0"/>
              </a:rPr>
              <a:t>novel</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algorithm</a:t>
            </a:r>
            <a:r>
              <a:rPr lang="it-IT" dirty="0">
                <a:latin typeface="Open Sans" panose="020B0606030504020204" pitchFamily="34" charset="0"/>
                <a:ea typeface="Open Sans" panose="020B0606030504020204" pitchFamily="34" charset="0"/>
                <a:cs typeface="Open Sans" panose="020B0606030504020204" pitchFamily="34" charset="0"/>
              </a:rPr>
              <a:t> for blind PSF-R.</a:t>
            </a:r>
          </a:p>
          <a:p>
            <a:pPr marL="114300" indent="0">
              <a:buNone/>
            </a:pPr>
            <a:endParaRPr lang="it-IT"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it-IT" dirty="0" err="1">
                <a:latin typeface="Open Sans" panose="020B0606030504020204" pitchFamily="34" charset="0"/>
                <a:ea typeface="Open Sans" panose="020B0606030504020204" pitchFamily="34" charset="0"/>
                <a:cs typeface="Open Sans" panose="020B0606030504020204" pitchFamily="34" charset="0"/>
              </a:rPr>
              <a:t>We</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tested</a:t>
            </a:r>
            <a:r>
              <a:rPr lang="it-IT" dirty="0">
                <a:latin typeface="Open Sans" panose="020B0606030504020204" pitchFamily="34" charset="0"/>
                <a:ea typeface="Open Sans" panose="020B0606030504020204" pitchFamily="34" charset="0"/>
                <a:cs typeface="Open Sans" panose="020B0606030504020204" pitchFamily="34" charset="0"/>
              </a:rPr>
              <a:t> a </a:t>
            </a:r>
            <a:r>
              <a:rPr lang="it-IT" dirty="0" err="1">
                <a:latin typeface="Open Sans" panose="020B0606030504020204" pitchFamily="34" charset="0"/>
                <a:ea typeface="Open Sans" panose="020B0606030504020204" pitchFamily="34" charset="0"/>
                <a:cs typeface="Open Sans" panose="020B0606030504020204" pitchFamily="34" charset="0"/>
              </a:rPr>
              <a:t>solution</a:t>
            </a:r>
            <a:r>
              <a:rPr lang="it-IT" dirty="0">
                <a:latin typeface="Open Sans" panose="020B0606030504020204" pitchFamily="34" charset="0"/>
                <a:ea typeface="Open Sans" panose="020B0606030504020204" pitchFamily="34" charset="0"/>
                <a:cs typeface="Open Sans" panose="020B0606030504020204" pitchFamily="34" charset="0"/>
              </a:rPr>
              <a:t> for the optical gain </a:t>
            </a:r>
            <a:r>
              <a:rPr lang="it-IT" dirty="0" err="1">
                <a:latin typeface="Open Sans" panose="020B0606030504020204" pitchFamily="34" charset="0"/>
                <a:ea typeface="Open Sans" panose="020B0606030504020204" pitchFamily="34" charset="0"/>
                <a:cs typeface="Open Sans" panose="020B0606030504020204" pitchFamily="34" charset="0"/>
              </a:rPr>
              <a:t>problem</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related</a:t>
            </a:r>
            <a:r>
              <a:rPr lang="it-IT" dirty="0">
                <a:latin typeface="Open Sans" panose="020B0606030504020204" pitchFamily="34" charset="0"/>
                <a:ea typeface="Open Sans" panose="020B0606030504020204" pitchFamily="34" charset="0"/>
                <a:cs typeface="Open Sans" panose="020B0606030504020204" pitchFamily="34" charset="0"/>
              </a:rPr>
              <a:t> to the use of </a:t>
            </a:r>
            <a:r>
              <a:rPr lang="it-IT" dirty="0" err="1">
                <a:latin typeface="Open Sans" panose="020B0606030504020204" pitchFamily="34" charset="0"/>
                <a:ea typeface="Open Sans" panose="020B0606030504020204" pitchFamily="34" charset="0"/>
                <a:cs typeface="Open Sans" panose="020B0606030504020204" pitchFamily="34" charset="0"/>
              </a:rPr>
              <a:t>pyramid</a:t>
            </a:r>
            <a:r>
              <a:rPr lang="it-IT" dirty="0">
                <a:latin typeface="Open Sans" panose="020B0606030504020204" pitchFamily="34" charset="0"/>
                <a:ea typeface="Open Sans" panose="020B0606030504020204" pitchFamily="34" charset="0"/>
                <a:cs typeface="Open Sans" panose="020B0606030504020204" pitchFamily="34" charset="0"/>
              </a:rPr>
              <a:t> WFS.</a:t>
            </a:r>
          </a:p>
          <a:p>
            <a:pPr marL="114300" indent="0">
              <a:buNone/>
            </a:pPr>
            <a:endParaRPr lang="it-IT"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it-IT" dirty="0">
                <a:latin typeface="Open Sans" panose="020B0606030504020204" pitchFamily="34" charset="0"/>
                <a:ea typeface="Open Sans" panose="020B0606030504020204" pitchFamily="34" charset="0"/>
                <a:cs typeface="Open Sans" panose="020B0606030504020204" pitchFamily="34" charset="0"/>
              </a:rPr>
              <a:t>The </a:t>
            </a:r>
            <a:r>
              <a:rPr lang="it-IT" dirty="0" err="1">
                <a:latin typeface="Open Sans" panose="020B0606030504020204" pitchFamily="34" charset="0"/>
                <a:ea typeface="Open Sans" panose="020B0606030504020204" pitchFamily="34" charset="0"/>
                <a:cs typeface="Open Sans" panose="020B0606030504020204" pitchFamily="34" charset="0"/>
              </a:rPr>
              <a:t>results</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obtained</a:t>
            </a:r>
            <a:r>
              <a:rPr lang="it-IT" dirty="0">
                <a:latin typeface="Open Sans" panose="020B0606030504020204" pitchFamily="34" charset="0"/>
                <a:ea typeface="Open Sans" panose="020B0606030504020204" pitchFamily="34" charset="0"/>
                <a:cs typeface="Open Sans" panose="020B0606030504020204" pitchFamily="34" charset="0"/>
              </a:rPr>
              <a:t> on the LUCI+SOUL data are </a:t>
            </a:r>
            <a:r>
              <a:rPr lang="it-IT" dirty="0" err="1">
                <a:latin typeface="Open Sans" panose="020B0606030504020204" pitchFamily="34" charset="0"/>
                <a:ea typeface="Open Sans" panose="020B0606030504020204" pitchFamily="34" charset="0"/>
                <a:cs typeface="Open Sans" panose="020B0606030504020204" pitchFamily="34" charset="0"/>
              </a:rPr>
              <a:t>very</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promising</a:t>
            </a:r>
            <a:r>
              <a:rPr lang="it-IT" dirty="0">
                <a:latin typeface="Open Sans" panose="020B0606030504020204" pitchFamily="34" charset="0"/>
                <a:ea typeface="Open Sans" panose="020B0606030504020204" pitchFamily="34" charset="0"/>
                <a:cs typeface="Open Sans" panose="020B0606030504020204" pitchFamily="34" charset="0"/>
              </a:rPr>
              <a:t>, and the PSF-R system can be </a:t>
            </a:r>
            <a:r>
              <a:rPr lang="it-IT" dirty="0" err="1">
                <a:latin typeface="Open Sans" panose="020B0606030504020204" pitchFamily="34" charset="0"/>
                <a:ea typeface="Open Sans" panose="020B0606030504020204" pitchFamily="34" charset="0"/>
                <a:cs typeface="Open Sans" panose="020B0606030504020204" pitchFamily="34" charset="0"/>
              </a:rPr>
              <a:t>offered</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right</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now</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as</a:t>
            </a:r>
            <a:r>
              <a:rPr lang="it-IT" dirty="0">
                <a:latin typeface="Open Sans" panose="020B0606030504020204" pitchFamily="34" charset="0"/>
                <a:ea typeface="Open Sans" panose="020B0606030504020204" pitchFamily="34" charset="0"/>
                <a:cs typeface="Open Sans" panose="020B0606030504020204" pitchFamily="34" charset="0"/>
              </a:rPr>
              <a:t> support for the </a:t>
            </a:r>
            <a:r>
              <a:rPr lang="it-IT" dirty="0" err="1">
                <a:latin typeface="Open Sans" panose="020B0606030504020204" pitchFamily="34" charset="0"/>
                <a:ea typeface="Open Sans" panose="020B0606030504020204" pitchFamily="34" charset="0"/>
                <a:cs typeface="Open Sans" panose="020B0606030504020204" pitchFamily="34" charset="0"/>
              </a:rPr>
              <a:t>observations</a:t>
            </a:r>
            <a:r>
              <a:rPr lang="it-IT" dirty="0">
                <a:latin typeface="Open Sans" panose="020B0606030504020204" pitchFamily="34" charset="0"/>
                <a:ea typeface="Open Sans" panose="020B0606030504020204" pitchFamily="34" charset="0"/>
                <a:cs typeface="Open Sans" panose="020B0606030504020204" pitchFamily="34" charset="0"/>
              </a:rPr>
              <a:t> (on </a:t>
            </a:r>
            <a:r>
              <a:rPr lang="it-IT" dirty="0" err="1">
                <a:latin typeface="Open Sans" panose="020B0606030504020204" pitchFamily="34" charset="0"/>
                <a:ea typeface="Open Sans" panose="020B0606030504020204" pitchFamily="34" charset="0"/>
                <a:cs typeface="Open Sans" panose="020B0606030504020204" pitchFamily="34" charset="0"/>
              </a:rPr>
              <a:t>our</a:t>
            </a:r>
            <a:r>
              <a:rPr lang="it-IT" dirty="0">
                <a:latin typeface="Open Sans" panose="020B0606030504020204" pitchFamily="34" charset="0"/>
                <a:ea typeface="Open Sans" panose="020B0606030504020204" pitchFamily="34" charset="0"/>
                <a:cs typeface="Open Sans" panose="020B0606030504020204" pitchFamily="34" charset="0"/>
              </a:rPr>
              <a:t> server).</a:t>
            </a:r>
          </a:p>
          <a:p>
            <a:pPr marL="114300" indent="0">
              <a:buNone/>
            </a:pPr>
            <a:endParaRPr lang="it-IT"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it-IT" dirty="0">
                <a:latin typeface="Open Sans" panose="020B0606030504020204" pitchFamily="34" charset="0"/>
                <a:ea typeface="Open Sans" panose="020B0606030504020204" pitchFamily="34" charset="0"/>
                <a:cs typeface="Open Sans" panose="020B0606030504020204" pitchFamily="34" charset="0"/>
              </a:rPr>
              <a:t>Looks </a:t>
            </a:r>
            <a:r>
              <a:rPr lang="it-IT" dirty="0" err="1">
                <a:latin typeface="Open Sans" panose="020B0606030504020204" pitchFamily="34" charset="0"/>
                <a:ea typeface="Open Sans" panose="020B0606030504020204" pitchFamily="34" charset="0"/>
                <a:cs typeface="Open Sans" panose="020B0606030504020204" pitchFamily="34" charset="0"/>
              </a:rPr>
              <a:t>promising</a:t>
            </a:r>
            <a:r>
              <a:rPr lang="it-IT" dirty="0">
                <a:latin typeface="Open Sans" panose="020B0606030504020204" pitchFamily="34" charset="0"/>
                <a:ea typeface="Open Sans" panose="020B0606030504020204" pitchFamily="34" charset="0"/>
                <a:cs typeface="Open Sans" panose="020B0606030504020204" pitchFamily="34" charset="0"/>
              </a:rPr>
              <a:t> for MICADO PSF-R</a:t>
            </a:r>
          </a:p>
          <a:p>
            <a:pPr marL="114300" indent="0">
              <a:buNone/>
            </a:pPr>
            <a:endParaRPr lang="it-IT"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CasellaDiTesto 3">
            <a:extLst>
              <a:ext uri="{FF2B5EF4-FFF2-40B4-BE49-F238E27FC236}">
                <a16:creationId xmlns:a16="http://schemas.microsoft.com/office/drawing/2014/main" id="{1177544F-AFF3-4BDC-8820-F9FFE6BC63CF}"/>
              </a:ext>
            </a:extLst>
          </p:cNvPr>
          <p:cNvSpPr txBox="1"/>
          <p:nvPr/>
        </p:nvSpPr>
        <p:spPr>
          <a:xfrm>
            <a:off x="3101927" y="4338042"/>
            <a:ext cx="5301451" cy="461665"/>
          </a:xfrm>
          <a:prstGeom prst="rect">
            <a:avLst/>
          </a:prstGeom>
          <a:noFill/>
        </p:spPr>
        <p:txBody>
          <a:bodyPr wrap="none" rtlCol="0">
            <a:spAutoFit/>
          </a:bodyPr>
          <a:lstStyle/>
          <a:p>
            <a:r>
              <a:rPr lang="it-IT" sz="2400" i="1" dirty="0">
                <a:latin typeface="Open Sans" panose="020B0606030504020204" pitchFamily="34" charset="0"/>
                <a:ea typeface="Open Sans" panose="020B0606030504020204" pitchFamily="34" charset="0"/>
                <a:cs typeface="Open Sans" panose="020B0606030504020204" pitchFamily="34" charset="0"/>
              </a:rPr>
              <a:t>… and </a:t>
            </a:r>
            <a:r>
              <a:rPr lang="it-IT" sz="2400" i="1" dirty="0" err="1">
                <a:latin typeface="Open Sans" panose="020B0606030504020204" pitchFamily="34" charset="0"/>
                <a:ea typeface="Open Sans" panose="020B0606030504020204" pitchFamily="34" charset="0"/>
                <a:cs typeface="Open Sans" panose="020B0606030504020204" pitchFamily="34" charset="0"/>
              </a:rPr>
              <a:t>that’s</a:t>
            </a:r>
            <a:r>
              <a:rPr lang="it-IT" sz="2400" i="1" dirty="0">
                <a:latin typeface="Open Sans" panose="020B0606030504020204" pitchFamily="34" charset="0"/>
                <a:ea typeface="Open Sans" panose="020B0606030504020204" pitchFamily="34" charset="0"/>
                <a:cs typeface="Open Sans" panose="020B0606030504020204" pitchFamily="34" charset="0"/>
              </a:rPr>
              <a:t> </a:t>
            </a:r>
            <a:r>
              <a:rPr lang="it-IT" sz="2400" i="1" dirty="0" err="1">
                <a:latin typeface="Open Sans" panose="020B0606030504020204" pitchFamily="34" charset="0"/>
                <a:ea typeface="Open Sans" panose="020B0606030504020204" pitchFamily="34" charset="0"/>
                <a:cs typeface="Open Sans" panose="020B0606030504020204" pitchFamily="34" charset="0"/>
              </a:rPr>
              <a:t>all</a:t>
            </a:r>
            <a:r>
              <a:rPr lang="it-IT" sz="2400" i="1" dirty="0">
                <a:latin typeface="Open Sans" panose="020B0606030504020204" pitchFamily="34" charset="0"/>
                <a:ea typeface="Open Sans" panose="020B0606030504020204" pitchFamily="34" charset="0"/>
                <a:cs typeface="Open Sans" panose="020B0606030504020204" pitchFamily="34" charset="0"/>
              </a:rPr>
              <a:t>, be </a:t>
            </a:r>
            <a:r>
              <a:rPr lang="it-IT" sz="2400" i="1" dirty="0" err="1">
                <a:latin typeface="Open Sans" panose="020B0606030504020204" pitchFamily="34" charset="0"/>
                <a:ea typeface="Open Sans" panose="020B0606030504020204" pitchFamily="34" charset="0"/>
                <a:cs typeface="Open Sans" panose="020B0606030504020204" pitchFamily="34" charset="0"/>
              </a:rPr>
              <a:t>safe</a:t>
            </a:r>
            <a:r>
              <a:rPr lang="it-IT" sz="2400" i="1" dirty="0">
                <a:latin typeface="Open Sans" panose="020B0606030504020204" pitchFamily="34" charset="0"/>
                <a:ea typeface="Open Sans" panose="020B0606030504020204" pitchFamily="34" charset="0"/>
                <a:cs typeface="Open Sans" panose="020B0606030504020204" pitchFamily="34" charset="0"/>
              </a:rPr>
              <a:t> and take care</a:t>
            </a:r>
            <a:endParaRPr lang="en-US" sz="24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92459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D2FD57BF-CC6A-4C49-9BA7-CD081975258B}"/>
              </a:ext>
            </a:extLst>
          </p:cNvPr>
          <p:cNvPicPr>
            <a:picLocks noChangeAspect="1"/>
          </p:cNvPicPr>
          <p:nvPr/>
        </p:nvPicPr>
        <p:blipFill>
          <a:blip r:embed="rId2"/>
          <a:stretch>
            <a:fillRect/>
          </a:stretch>
        </p:blipFill>
        <p:spPr>
          <a:xfrm>
            <a:off x="4870639" y="1453753"/>
            <a:ext cx="4150519" cy="2235994"/>
          </a:xfrm>
          <a:prstGeom prst="rect">
            <a:avLst/>
          </a:prstGeom>
        </p:spPr>
      </p:pic>
      <p:sp>
        <p:nvSpPr>
          <p:cNvPr id="2" name="Titolo 1">
            <a:extLst>
              <a:ext uri="{FF2B5EF4-FFF2-40B4-BE49-F238E27FC236}">
                <a16:creationId xmlns:a16="http://schemas.microsoft.com/office/drawing/2014/main" id="{9A56ADBB-A7FB-4B0C-97B1-9F24141262AB}"/>
              </a:ext>
            </a:extLst>
          </p:cNvPr>
          <p:cNvSpPr>
            <a:spLocks noGrp="1"/>
          </p:cNvSpPr>
          <p:nvPr>
            <p:ph type="title"/>
          </p:nvPr>
        </p:nvSpPr>
        <p:spPr>
          <a:xfrm>
            <a:off x="338560" y="273844"/>
            <a:ext cx="8466880" cy="994172"/>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Math, </a:t>
            </a:r>
            <a:r>
              <a:rPr lang="en-US" dirty="0" err="1">
                <a:latin typeface="Open Sans" panose="020B0606030504020204" pitchFamily="34" charset="0"/>
                <a:ea typeface="Open Sans" panose="020B0606030504020204" pitchFamily="34" charset="0"/>
                <a:cs typeface="Open Sans" panose="020B0606030504020204" pitchFamily="34" charset="0"/>
              </a:rPr>
              <a:t>ASTronomy</a:t>
            </a:r>
            <a:r>
              <a:rPr lang="en-US" dirty="0">
                <a:latin typeface="Open Sans" panose="020B0606030504020204" pitchFamily="34" charset="0"/>
                <a:ea typeface="Open Sans" panose="020B0606030504020204" pitchFamily="34" charset="0"/>
                <a:cs typeface="Open Sans" panose="020B0606030504020204" pitchFamily="34" charset="0"/>
              </a:rPr>
              <a:t> and Research (MAST&amp;R)</a:t>
            </a:r>
          </a:p>
        </p:txBody>
      </p:sp>
      <p:sp>
        <p:nvSpPr>
          <p:cNvPr id="3" name="Segnaposto contenuto 2">
            <a:extLst>
              <a:ext uri="{FF2B5EF4-FFF2-40B4-BE49-F238E27FC236}">
                <a16:creationId xmlns:a16="http://schemas.microsoft.com/office/drawing/2014/main" id="{0B9CDE22-CFFC-46E3-8611-F65C5CB9587D}"/>
              </a:ext>
            </a:extLst>
          </p:cNvPr>
          <p:cNvSpPr>
            <a:spLocks noGrp="1"/>
          </p:cNvSpPr>
          <p:nvPr>
            <p:ph idx="1"/>
          </p:nvPr>
        </p:nvSpPr>
        <p:spPr>
          <a:xfrm>
            <a:off x="96441" y="1106940"/>
            <a:ext cx="4800599" cy="3556277"/>
          </a:xfrm>
        </p:spPr>
        <p:txBody>
          <a:bodyPr>
            <a:normAutofit fontScale="92500" lnSpcReduction="10000"/>
          </a:bodyPr>
          <a:lstStyle/>
          <a:p>
            <a:pPr marL="114300" indent="0">
              <a:buNone/>
            </a:pPr>
            <a:r>
              <a:rPr lang="en-US" dirty="0">
                <a:latin typeface="Open Sans" panose="020B0606030504020204" pitchFamily="34" charset="0"/>
                <a:ea typeface="Open Sans" panose="020B0606030504020204" pitchFamily="34" charset="0"/>
                <a:cs typeface="Open Sans" panose="020B0606030504020204" pitchFamily="34" charset="0"/>
              </a:rPr>
              <a:t>MAST&amp;R is an INAF group clustering activities on mathematical methods for high-resolution imaging</a:t>
            </a:r>
            <a:endParaRPr lang="en-US" b="1" dirty="0">
              <a:latin typeface="Open Sans" panose="020B0606030504020204" pitchFamily="34" charset="0"/>
              <a:ea typeface="Open Sans" panose="020B0606030504020204" pitchFamily="34" charset="0"/>
              <a:cs typeface="Open Sans" panose="020B0606030504020204" pitchFamily="34" charset="0"/>
            </a:endParaRPr>
          </a:p>
          <a:p>
            <a:pPr marL="114300" indent="0" fontAlgn="base">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114300" indent="0" fontAlgn="base">
              <a:buNone/>
            </a:pPr>
            <a:r>
              <a:rPr lang="en-US" dirty="0">
                <a:latin typeface="Open Sans" panose="020B0606030504020204" pitchFamily="34" charset="0"/>
                <a:ea typeface="Open Sans" panose="020B0606030504020204" pitchFamily="34" charset="0"/>
                <a:cs typeface="Open Sans" panose="020B0606030504020204" pitchFamily="34" charset="0"/>
              </a:rPr>
              <a:t>It supports several mainstream adaptive optics (AO) projects as MAORY, MICADO, ERIS, SHARK, MAVIS</a:t>
            </a:r>
          </a:p>
          <a:p>
            <a:pPr marL="114300" indent="0" fontAlgn="base">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114300" indent="0" fontAlgn="base">
              <a:buNone/>
            </a:pPr>
            <a:r>
              <a:rPr lang="en-US" dirty="0">
                <a:latin typeface="Open Sans" panose="020B0606030504020204" pitchFamily="34" charset="0"/>
                <a:ea typeface="Open Sans" panose="020B0606030504020204" pitchFamily="34" charset="0"/>
                <a:cs typeface="Open Sans" panose="020B0606030504020204" pitchFamily="34" charset="0"/>
              </a:rPr>
              <a:t>Focus on PSF- Reconstruction</a:t>
            </a:r>
          </a:p>
          <a:p>
            <a:pPr marL="114300" indent="0" fontAlgn="base">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114300" indent="0" fontAlgn="base">
              <a:buNone/>
            </a:pPr>
            <a:r>
              <a:rPr lang="en-US" dirty="0">
                <a:latin typeface="Open Sans" panose="020B0606030504020204" pitchFamily="34" charset="0"/>
                <a:ea typeface="Open Sans" panose="020B0606030504020204" pitchFamily="34" charset="0"/>
                <a:cs typeface="Open Sans" panose="020B0606030504020204" pitchFamily="34" charset="0"/>
              </a:rPr>
              <a:t>Looking for constructive return for other large projects as Gaia and Euclid</a:t>
            </a:r>
          </a:p>
        </p:txBody>
      </p:sp>
      <p:sp>
        <p:nvSpPr>
          <p:cNvPr id="6" name="Segnaposto numero diapositiva 5">
            <a:extLst>
              <a:ext uri="{FF2B5EF4-FFF2-40B4-BE49-F238E27FC236}">
                <a16:creationId xmlns:a16="http://schemas.microsoft.com/office/drawing/2014/main" id="{A0904E89-D217-4893-B032-912F2BAD4200}"/>
              </a:ext>
            </a:extLst>
          </p:cNvPr>
          <p:cNvSpPr>
            <a:spLocks noGrp="1"/>
          </p:cNvSpPr>
          <p:nvPr>
            <p:ph type="sldNum" sz="quarter" idx="12"/>
          </p:nvPr>
        </p:nvSpPr>
        <p:spPr/>
        <p:txBody>
          <a:bodyPr/>
          <a:lstStyle/>
          <a:p>
            <a:fld id="{44BB77B6-61F1-4CBB-B5CF-82A1E1B2265E}" type="slidenum">
              <a:rPr lang="it-IT" smtClean="0"/>
              <a:t>4</a:t>
            </a:fld>
            <a:endParaRPr lang="it-IT"/>
          </a:p>
        </p:txBody>
      </p:sp>
    </p:spTree>
    <p:extLst>
      <p:ext uri="{BB962C8B-B14F-4D97-AF65-F5344CB8AC3E}">
        <p14:creationId xmlns:p14="http://schemas.microsoft.com/office/powerpoint/2010/main" val="4273123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6A2E915F-D91F-481E-8BE9-A371EFD2A8DD}"/>
              </a:ext>
            </a:extLst>
          </p:cNvPr>
          <p:cNvSpPr>
            <a:spLocks noGrp="1"/>
          </p:cNvSpPr>
          <p:nvPr>
            <p:ph type="sldNum" sz="quarter" idx="12"/>
          </p:nvPr>
        </p:nvSpPr>
        <p:spPr/>
        <p:txBody>
          <a:bodyPr/>
          <a:lstStyle/>
          <a:p>
            <a:fld id="{EBBF17F0-01AA-5A48-B5EF-63EBECFF2274}" type="slidenum">
              <a:rPr lang="it-IT" smtClean="0"/>
              <a:t>5</a:t>
            </a:fld>
            <a:endParaRPr lang="it-IT"/>
          </a:p>
        </p:txBody>
      </p:sp>
      <p:sp>
        <p:nvSpPr>
          <p:cNvPr id="3" name="Segnaposto data 2">
            <a:extLst>
              <a:ext uri="{FF2B5EF4-FFF2-40B4-BE49-F238E27FC236}">
                <a16:creationId xmlns:a16="http://schemas.microsoft.com/office/drawing/2014/main" id="{D929C032-45EE-4CE4-AA12-690303CE47D7}"/>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it-IT"/>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17-19 Feb 2020</a:t>
            </a:r>
            <a:endParaRPr lang="it-IT"/>
          </a:p>
        </p:txBody>
      </p:sp>
      <p:sp>
        <p:nvSpPr>
          <p:cNvPr id="4" name="Segnaposto piè di pagina 3">
            <a:extLst>
              <a:ext uri="{FF2B5EF4-FFF2-40B4-BE49-F238E27FC236}">
                <a16:creationId xmlns:a16="http://schemas.microsoft.com/office/drawing/2014/main" id="{17DBF9A1-DE6C-49D2-B520-85B84B837282}"/>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Roma, AO2020</a:t>
            </a:r>
          </a:p>
        </p:txBody>
      </p:sp>
      <p:pic>
        <p:nvPicPr>
          <p:cNvPr id="6" name="Immagine 5" descr="Immagine che contiene testo&#10;&#10;Descrizione generata automaticamente">
            <a:extLst>
              <a:ext uri="{FF2B5EF4-FFF2-40B4-BE49-F238E27FC236}">
                <a16:creationId xmlns:a16="http://schemas.microsoft.com/office/drawing/2014/main" id="{5845A1D0-FF10-45F6-8C84-C26D030DF1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744" y="553420"/>
            <a:ext cx="3998214" cy="3266694"/>
          </a:xfrm>
          <a:prstGeom prst="rect">
            <a:avLst/>
          </a:prstGeom>
        </p:spPr>
      </p:pic>
      <p:sp>
        <p:nvSpPr>
          <p:cNvPr id="8" name="CasellaDiTesto 7">
            <a:extLst>
              <a:ext uri="{FF2B5EF4-FFF2-40B4-BE49-F238E27FC236}">
                <a16:creationId xmlns:a16="http://schemas.microsoft.com/office/drawing/2014/main" id="{E9993320-2A47-471D-BC73-6FE01A92370C}"/>
              </a:ext>
            </a:extLst>
          </p:cNvPr>
          <p:cNvSpPr txBox="1"/>
          <p:nvPr/>
        </p:nvSpPr>
        <p:spPr>
          <a:xfrm>
            <a:off x="2794509" y="4350719"/>
            <a:ext cx="2488182" cy="461665"/>
          </a:xfrm>
          <a:prstGeom prst="rect">
            <a:avLst/>
          </a:prstGeom>
          <a:solidFill>
            <a:schemeClr val="accent1">
              <a:lumMod val="20000"/>
              <a:lumOff val="80000"/>
            </a:schemeClr>
          </a:solid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*M15 core, 23’’x23’’ data J band</a:t>
            </a:r>
          </a:p>
          <a:p>
            <a:r>
              <a:rPr lang="en-US" sz="1200" dirty="0">
                <a:latin typeface="Open Sans" panose="020B0606030504020204" pitchFamily="34" charset="0"/>
                <a:ea typeface="Open Sans" panose="020B0606030504020204" pitchFamily="34" charset="0"/>
                <a:cs typeface="Open Sans" panose="020B0606030504020204" pitchFamily="34" charset="0"/>
              </a:rPr>
              <a:t>PISCES+FLAO @ LBT, inset 6 ’’x5’’</a:t>
            </a:r>
            <a:endParaRPr lang="it-IT"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6">
            <a:extLst>
              <a:ext uri="{FF2B5EF4-FFF2-40B4-BE49-F238E27FC236}">
                <a16:creationId xmlns:a16="http://schemas.microsoft.com/office/drawing/2014/main" id="{3C282BF0-73A4-40C6-85C2-2389C74ED2F5}"/>
              </a:ext>
            </a:extLst>
          </p:cNvPr>
          <p:cNvSpPr txBox="1"/>
          <p:nvPr/>
        </p:nvSpPr>
        <p:spPr>
          <a:xfrm>
            <a:off x="509547" y="461438"/>
            <a:ext cx="1282723" cy="600164"/>
          </a:xfrm>
          <a:prstGeom prst="rect">
            <a:avLst/>
          </a:prstGeom>
          <a:noFill/>
        </p:spPr>
        <p:txBody>
          <a:bodyPr wrap="none" rtlCol="0">
            <a:spAutoFit/>
          </a:bodyPr>
          <a:lstStyle/>
          <a:p>
            <a:r>
              <a:rPr lang="en-US" sz="3300" dirty="0">
                <a:latin typeface="Open Sans" panose="020B0606030504020204" pitchFamily="34" charset="0"/>
                <a:ea typeface="Open Sans" panose="020B0606030504020204" pitchFamily="34" charset="0"/>
                <a:cs typeface="Open Sans" panose="020B0606030504020204" pitchFamily="34" charset="0"/>
              </a:rPr>
              <a:t>SCAO</a:t>
            </a:r>
          </a:p>
        </p:txBody>
      </p:sp>
      <p:sp>
        <p:nvSpPr>
          <p:cNvPr id="17" name="CasellaDiTesto 16">
            <a:extLst>
              <a:ext uri="{FF2B5EF4-FFF2-40B4-BE49-F238E27FC236}">
                <a16:creationId xmlns:a16="http://schemas.microsoft.com/office/drawing/2014/main" id="{C894E279-1613-4E91-9323-84E5233EFC6E}"/>
              </a:ext>
            </a:extLst>
          </p:cNvPr>
          <p:cNvSpPr txBox="1"/>
          <p:nvPr/>
        </p:nvSpPr>
        <p:spPr>
          <a:xfrm>
            <a:off x="6585155" y="4317837"/>
            <a:ext cx="2300777" cy="461665"/>
          </a:xfrm>
          <a:prstGeom prst="rect">
            <a:avLst/>
          </a:prstGeom>
          <a:solidFill>
            <a:schemeClr val="accent1">
              <a:lumMod val="20000"/>
              <a:lumOff val="80000"/>
            </a:schemeClr>
          </a:solid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*NGC 6388 halo,65’’x63’’, Ks band, MAD @ VLT, inset 6 ’’x5’’</a:t>
            </a:r>
            <a:endParaRPr lang="it-IT"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0" name="Immagine 19">
            <a:extLst>
              <a:ext uri="{FF2B5EF4-FFF2-40B4-BE49-F238E27FC236}">
                <a16:creationId xmlns:a16="http://schemas.microsoft.com/office/drawing/2014/main" id="{242AB484-A3DA-4ADD-8EA3-68FD88D6DD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2565" y="1084687"/>
            <a:ext cx="3937997" cy="3120194"/>
          </a:xfrm>
          <a:prstGeom prst="rect">
            <a:avLst/>
          </a:prstGeom>
        </p:spPr>
      </p:pic>
      <p:sp>
        <p:nvSpPr>
          <p:cNvPr id="21" name="TextBox 6">
            <a:extLst>
              <a:ext uri="{FF2B5EF4-FFF2-40B4-BE49-F238E27FC236}">
                <a16:creationId xmlns:a16="http://schemas.microsoft.com/office/drawing/2014/main" id="{CEF37846-95ED-4E49-9D47-1F1DDB995D84}"/>
              </a:ext>
            </a:extLst>
          </p:cNvPr>
          <p:cNvSpPr txBox="1"/>
          <p:nvPr/>
        </p:nvSpPr>
        <p:spPr>
          <a:xfrm>
            <a:off x="4968936" y="461438"/>
            <a:ext cx="1431802" cy="600164"/>
          </a:xfrm>
          <a:prstGeom prst="rect">
            <a:avLst/>
          </a:prstGeom>
          <a:noFill/>
        </p:spPr>
        <p:txBody>
          <a:bodyPr wrap="none" rtlCol="0">
            <a:spAutoFit/>
          </a:bodyPr>
          <a:lstStyle/>
          <a:p>
            <a:r>
              <a:rPr lang="en-US" sz="3300" dirty="0">
                <a:latin typeface="Open Sans" panose="020B0606030504020204" pitchFamily="34" charset="0"/>
                <a:ea typeface="Open Sans" panose="020B0606030504020204" pitchFamily="34" charset="0"/>
                <a:cs typeface="Open Sans" panose="020B0606030504020204" pitchFamily="34" charset="0"/>
              </a:rPr>
              <a:t>MCAO</a:t>
            </a:r>
          </a:p>
        </p:txBody>
      </p:sp>
      <p:sp>
        <p:nvSpPr>
          <p:cNvPr id="12" name="CasellaDiTesto 11">
            <a:extLst>
              <a:ext uri="{FF2B5EF4-FFF2-40B4-BE49-F238E27FC236}">
                <a16:creationId xmlns:a16="http://schemas.microsoft.com/office/drawing/2014/main" id="{3066B75D-9CC4-4A12-8A38-D461F3178BA5}"/>
              </a:ext>
            </a:extLst>
          </p:cNvPr>
          <p:cNvSpPr txBox="1"/>
          <p:nvPr/>
        </p:nvSpPr>
        <p:spPr>
          <a:xfrm>
            <a:off x="1111349" y="176705"/>
            <a:ext cx="7361109" cy="307777"/>
          </a:xfrm>
          <a:prstGeom prst="rect">
            <a:avLst/>
          </a:prstGeom>
          <a:solidFill>
            <a:schemeClr val="accent4">
              <a:lumMod val="20000"/>
              <a:lumOff val="80000"/>
            </a:schemeClr>
          </a:solidFill>
        </p:spPr>
        <p:txBody>
          <a:bodyPr wrap="square">
            <a:spAutoFit/>
          </a:bodyPr>
          <a:lstStyle/>
          <a:p>
            <a:pPr marL="0" indent="0">
              <a:buNone/>
            </a:pPr>
            <a:r>
              <a:rPr lang="it-IT" sz="1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Today </a:t>
            </a:r>
            <a:r>
              <a:rPr lang="it-IT" sz="14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we</a:t>
            </a:r>
            <a:r>
              <a:rPr lang="it-IT" sz="1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focus on the SCAO PSF </a:t>
            </a:r>
            <a:r>
              <a:rPr lang="it-IT" sz="14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toward</a:t>
            </a:r>
            <a:r>
              <a:rPr lang="it-IT" sz="1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the </a:t>
            </a:r>
            <a:r>
              <a:rPr lang="it-IT" sz="14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reference</a:t>
            </a:r>
            <a:r>
              <a:rPr lang="it-IT" sz="1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star.</a:t>
            </a:r>
            <a:endParaRPr lang="en-US" sz="14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CasellaDiTesto 13">
            <a:extLst>
              <a:ext uri="{FF2B5EF4-FFF2-40B4-BE49-F238E27FC236}">
                <a16:creationId xmlns:a16="http://schemas.microsoft.com/office/drawing/2014/main" id="{5CEE6FA8-0287-41F9-805D-41083D60FF31}"/>
              </a:ext>
            </a:extLst>
          </p:cNvPr>
          <p:cNvSpPr txBox="1"/>
          <p:nvPr/>
        </p:nvSpPr>
        <p:spPr>
          <a:xfrm>
            <a:off x="173387" y="3597838"/>
            <a:ext cx="2225464" cy="1384995"/>
          </a:xfrm>
          <a:prstGeom prst="rect">
            <a:avLst/>
          </a:prstGeom>
          <a:solidFill>
            <a:schemeClr val="tx2"/>
          </a:solidFill>
        </p:spPr>
        <p:txBody>
          <a:bodyPr wrap="square">
            <a:spAutoFit/>
          </a:bodyPr>
          <a:lstStyle/>
          <a:p>
            <a:pPr marL="0" indent="0">
              <a:buNone/>
            </a:pPr>
            <a:r>
              <a:rPr lang="it-IT" sz="1400" dirty="0">
                <a:latin typeface="Open Sans" panose="020B0606030504020204" pitchFamily="34" charset="0"/>
                <a:ea typeface="Open Sans" panose="020B0606030504020204" pitchFamily="34" charset="0"/>
                <a:cs typeface="Open Sans" panose="020B0606030504020204" pitchFamily="34" charset="0"/>
              </a:rPr>
              <a:t>A Single </a:t>
            </a:r>
            <a:r>
              <a:rPr lang="it-IT" sz="1400" dirty="0" err="1">
                <a:latin typeface="Open Sans" panose="020B0606030504020204" pitchFamily="34" charset="0"/>
                <a:ea typeface="Open Sans" panose="020B0606030504020204" pitchFamily="34" charset="0"/>
                <a:cs typeface="Open Sans" panose="020B0606030504020204" pitchFamily="34" charset="0"/>
              </a:rPr>
              <a:t>Conjugate</a:t>
            </a:r>
            <a:r>
              <a:rPr lang="it-IT" sz="1400" dirty="0">
                <a:latin typeface="Open Sans" panose="020B0606030504020204" pitchFamily="34" charset="0"/>
                <a:ea typeface="Open Sans" panose="020B0606030504020204" pitchFamily="34" charset="0"/>
                <a:cs typeface="Open Sans" panose="020B0606030504020204" pitchFamily="34" charset="0"/>
              </a:rPr>
              <a:t> </a:t>
            </a:r>
            <a:r>
              <a:rPr lang="it-IT" sz="1400" dirty="0" err="1">
                <a:latin typeface="Open Sans" panose="020B0606030504020204" pitchFamily="34" charset="0"/>
                <a:ea typeface="Open Sans" panose="020B0606030504020204" pitchFamily="34" charset="0"/>
                <a:cs typeface="Open Sans" panose="020B0606030504020204" pitchFamily="34" charset="0"/>
              </a:rPr>
              <a:t>Adaptive</a:t>
            </a:r>
            <a:r>
              <a:rPr lang="it-IT" sz="1400" dirty="0">
                <a:latin typeface="Open Sans" panose="020B0606030504020204" pitchFamily="34" charset="0"/>
                <a:ea typeface="Open Sans" panose="020B0606030504020204" pitchFamily="34" charset="0"/>
                <a:cs typeface="Open Sans" panose="020B0606030504020204" pitchFamily="34" charset="0"/>
              </a:rPr>
              <a:t> </a:t>
            </a:r>
            <a:r>
              <a:rPr lang="it-IT" sz="1400" dirty="0" err="1">
                <a:latin typeface="Open Sans" panose="020B0606030504020204" pitchFamily="34" charset="0"/>
                <a:ea typeface="Open Sans" panose="020B0606030504020204" pitchFamily="34" charset="0"/>
                <a:cs typeface="Open Sans" panose="020B0606030504020204" pitchFamily="34" charset="0"/>
              </a:rPr>
              <a:t>Optics</a:t>
            </a:r>
            <a:r>
              <a:rPr lang="it-IT" sz="1400" dirty="0">
                <a:latin typeface="Open Sans" panose="020B0606030504020204" pitchFamily="34" charset="0"/>
                <a:ea typeface="Open Sans" panose="020B0606030504020204" pitchFamily="34" charset="0"/>
                <a:cs typeface="Open Sans" panose="020B0606030504020204" pitchFamily="34" charset="0"/>
              </a:rPr>
              <a:t> </a:t>
            </a:r>
            <a:r>
              <a:rPr lang="it-IT" sz="1400" dirty="0" err="1">
                <a:latin typeface="Open Sans" panose="020B0606030504020204" pitchFamily="34" charset="0"/>
                <a:ea typeface="Open Sans" panose="020B0606030504020204" pitchFamily="34" charset="0"/>
                <a:cs typeface="Open Sans" panose="020B0606030504020204" pitchFamily="34" charset="0"/>
              </a:rPr>
              <a:t>modules</a:t>
            </a:r>
            <a:r>
              <a:rPr lang="it-IT" sz="1400" dirty="0">
                <a:latin typeface="Open Sans" panose="020B0606030504020204" pitchFamily="34" charset="0"/>
                <a:ea typeface="Open Sans" panose="020B0606030504020204" pitchFamily="34" charset="0"/>
                <a:cs typeface="Open Sans" panose="020B0606030504020204" pitchFamily="34" charset="0"/>
              </a:rPr>
              <a:t> </a:t>
            </a:r>
            <a:r>
              <a:rPr lang="it-IT" sz="1400" dirty="0" err="1">
                <a:latin typeface="Open Sans" panose="020B0606030504020204" pitchFamily="34" charset="0"/>
                <a:ea typeface="Open Sans" panose="020B0606030504020204" pitchFamily="34" charset="0"/>
                <a:cs typeface="Open Sans" panose="020B0606030504020204" pitchFamily="34" charset="0"/>
              </a:rPr>
              <a:t>senses</a:t>
            </a:r>
            <a:r>
              <a:rPr lang="it-IT" sz="1400" dirty="0">
                <a:latin typeface="Open Sans" panose="020B0606030504020204" pitchFamily="34" charset="0"/>
                <a:ea typeface="Open Sans" panose="020B0606030504020204" pitchFamily="34" charset="0"/>
                <a:cs typeface="Open Sans" panose="020B0606030504020204" pitchFamily="34" charset="0"/>
              </a:rPr>
              <a:t> and </a:t>
            </a:r>
            <a:r>
              <a:rPr lang="it-IT" sz="1400" dirty="0" err="1">
                <a:latin typeface="Open Sans" panose="020B0606030504020204" pitchFamily="34" charset="0"/>
                <a:ea typeface="Open Sans" panose="020B0606030504020204" pitchFamily="34" charset="0"/>
                <a:cs typeface="Open Sans" panose="020B0606030504020204" pitchFamily="34" charset="0"/>
              </a:rPr>
              <a:t>corrects</a:t>
            </a:r>
            <a:r>
              <a:rPr lang="it-IT" sz="1400" dirty="0">
                <a:latin typeface="Open Sans" panose="020B0606030504020204" pitchFamily="34" charset="0"/>
                <a:ea typeface="Open Sans" panose="020B0606030504020204" pitchFamily="34" charset="0"/>
                <a:cs typeface="Open Sans" panose="020B0606030504020204" pitchFamily="34" charset="0"/>
              </a:rPr>
              <a:t> the </a:t>
            </a:r>
            <a:r>
              <a:rPr lang="it-IT" sz="1400" dirty="0" err="1">
                <a:latin typeface="Open Sans" panose="020B0606030504020204" pitchFamily="34" charset="0"/>
                <a:ea typeface="Open Sans" panose="020B0606030504020204" pitchFamily="34" charset="0"/>
                <a:cs typeface="Open Sans" panose="020B0606030504020204" pitchFamily="34" charset="0"/>
              </a:rPr>
              <a:t>turbulence</a:t>
            </a:r>
            <a:r>
              <a:rPr lang="it-IT" sz="1400" dirty="0">
                <a:latin typeface="Open Sans" panose="020B0606030504020204" pitchFamily="34" charset="0"/>
                <a:ea typeface="Open Sans" panose="020B0606030504020204" pitchFamily="34" charset="0"/>
                <a:cs typeface="Open Sans" panose="020B0606030504020204" pitchFamily="34" charset="0"/>
              </a:rPr>
              <a:t> in the </a:t>
            </a:r>
            <a:r>
              <a:rPr lang="it-IT" sz="1400" dirty="0" err="1">
                <a:latin typeface="Open Sans" panose="020B0606030504020204" pitchFamily="34" charset="0"/>
                <a:ea typeface="Open Sans" panose="020B0606030504020204" pitchFamily="34" charset="0"/>
                <a:cs typeface="Open Sans" panose="020B0606030504020204" pitchFamily="34" charset="0"/>
              </a:rPr>
              <a:t>direction</a:t>
            </a:r>
            <a:r>
              <a:rPr lang="it-IT" sz="1400" dirty="0">
                <a:latin typeface="Open Sans" panose="020B0606030504020204" pitchFamily="34" charset="0"/>
                <a:ea typeface="Open Sans" panose="020B0606030504020204" pitchFamily="34" charset="0"/>
                <a:cs typeface="Open Sans" panose="020B0606030504020204" pitchFamily="34" charset="0"/>
              </a:rPr>
              <a:t> of the single guide star. </a:t>
            </a:r>
          </a:p>
        </p:txBody>
      </p:sp>
    </p:spTree>
    <p:extLst>
      <p:ext uri="{BB962C8B-B14F-4D97-AF65-F5344CB8AC3E}">
        <p14:creationId xmlns:p14="http://schemas.microsoft.com/office/powerpoint/2010/main" val="958131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E2CF79-648B-49E5-A817-622B15BFFA1D}"/>
              </a:ext>
            </a:extLst>
          </p:cNvPr>
          <p:cNvSpPr>
            <a:spLocks noGrp="1"/>
          </p:cNvSpPr>
          <p:nvPr>
            <p:ph type="title"/>
          </p:nvPr>
        </p:nvSpPr>
        <p:spPr/>
        <p:txBody>
          <a:bodyPr>
            <a:normAutofit fontScale="90000"/>
          </a:bodyPr>
          <a:lstStyle/>
          <a:p>
            <a:r>
              <a:rPr lang="it-IT" dirty="0"/>
              <a:t>SOUL</a:t>
            </a:r>
            <a:endParaRPr lang="en-US" dirty="0"/>
          </a:p>
        </p:txBody>
      </p:sp>
      <p:sp>
        <p:nvSpPr>
          <p:cNvPr id="3" name="Segnaposto testo 2">
            <a:extLst>
              <a:ext uri="{FF2B5EF4-FFF2-40B4-BE49-F238E27FC236}">
                <a16:creationId xmlns:a16="http://schemas.microsoft.com/office/drawing/2014/main" id="{816711FF-E7D9-45CE-80A6-CB7A1356C6BF}"/>
              </a:ext>
            </a:extLst>
          </p:cNvPr>
          <p:cNvSpPr>
            <a:spLocks noGrp="1"/>
          </p:cNvSpPr>
          <p:nvPr>
            <p:ph type="body" idx="1"/>
          </p:nvPr>
        </p:nvSpPr>
        <p:spPr>
          <a:xfrm>
            <a:off x="311700" y="1920239"/>
            <a:ext cx="4056318" cy="2648635"/>
          </a:xfrm>
        </p:spPr>
        <p:txBody>
          <a:bodyPr>
            <a:normAutofit fontScale="77500" lnSpcReduction="20000"/>
          </a:bodyPr>
          <a:lstStyle/>
          <a:p>
            <a:pPr marL="114300" indent="0">
              <a:buNone/>
            </a:pPr>
            <a:r>
              <a:rPr lang="en-US" b="0" i="0" dirty="0">
                <a:solidFill>
                  <a:srgbClr val="404041"/>
                </a:solidFill>
                <a:effectLst/>
                <a:latin typeface="Open Sans" panose="020B0606030504020204" pitchFamily="34" charset="0"/>
                <a:ea typeface="Open Sans" panose="020B0606030504020204" pitchFamily="34" charset="0"/>
                <a:cs typeface="Open Sans" panose="020B0606030504020204" pitchFamily="34" charset="0"/>
              </a:rPr>
              <a:t>SOUL upgraded the FLAO systems at the LBT replacing the wavefront sensor camera with an OCAM2k.</a:t>
            </a:r>
          </a:p>
          <a:p>
            <a:pPr marL="11430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US" dirty="0">
                <a:latin typeface="Open Sans" panose="020B0606030504020204" pitchFamily="34" charset="0"/>
                <a:ea typeface="Open Sans" panose="020B0606030504020204" pitchFamily="34" charset="0"/>
                <a:cs typeface="Open Sans" panose="020B0606030504020204" pitchFamily="34" charset="0"/>
              </a:rPr>
              <a:t>The FLAO and SOUL are SCAO adaptive optics modules.</a:t>
            </a:r>
          </a:p>
          <a:p>
            <a:pPr marL="114300" indent="0">
              <a:buNone/>
            </a:pPr>
            <a:endParaRPr lang="en-US" dirty="0">
              <a:solidFill>
                <a:srgbClr val="404041"/>
              </a:solidFill>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US" b="0" i="0" dirty="0">
                <a:solidFill>
                  <a:srgbClr val="404041"/>
                </a:solidFill>
                <a:effectLst/>
                <a:latin typeface="Open Sans" panose="020B0606030504020204" pitchFamily="34" charset="0"/>
                <a:ea typeface="Open Sans" panose="020B0606030504020204" pitchFamily="34" charset="0"/>
                <a:cs typeface="Open Sans" panose="020B0606030504020204" pitchFamily="34" charset="0"/>
              </a:rPr>
              <a:t>SOUL improves several merit figures</a:t>
            </a:r>
            <a:r>
              <a:rPr lang="en-US" dirty="0">
                <a:solidFill>
                  <a:srgbClr val="404041"/>
                </a:solidFill>
                <a:latin typeface="Open Sans" panose="020B0606030504020204" pitchFamily="34" charset="0"/>
                <a:ea typeface="Open Sans" panose="020B0606030504020204" pitchFamily="34" charset="0"/>
                <a:cs typeface="Open Sans" panose="020B0606030504020204" pitchFamily="34" charset="0"/>
              </a:rPr>
              <a:t>: sky coverage, magnitude limits, SR values.</a:t>
            </a:r>
          </a:p>
          <a:p>
            <a:pPr marL="114300" indent="0">
              <a:buNone/>
            </a:pPr>
            <a:endParaRPr lang="en-US" dirty="0">
              <a:solidFill>
                <a:srgbClr val="404041"/>
              </a:solidFill>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en-US" dirty="0">
                <a:solidFill>
                  <a:srgbClr val="404041"/>
                </a:solidFill>
                <a:latin typeface="Open Sans" panose="020B0606030504020204" pitchFamily="34" charset="0"/>
                <a:ea typeface="Open Sans" panose="020B0606030504020204" pitchFamily="34" charset="0"/>
                <a:cs typeface="Open Sans" panose="020B0606030504020204" pitchFamily="34" charset="0"/>
              </a:rPr>
              <a:t>FLAO and SOUL feed the NIR camera LUCI.</a:t>
            </a:r>
          </a:p>
          <a:p>
            <a:pPr marL="114300" indent="0">
              <a:buNone/>
            </a:pPr>
            <a:endParaRPr lang="en-US" dirty="0">
              <a:solidFill>
                <a:srgbClr val="40404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2">
            <a:extLst>
              <a:ext uri="{FF2B5EF4-FFF2-40B4-BE49-F238E27FC236}">
                <a16:creationId xmlns:a16="http://schemas.microsoft.com/office/drawing/2014/main" id="{81907765-F7C1-4016-BF24-629AF3ABA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2658" y="132039"/>
            <a:ext cx="1858762" cy="1858762"/>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D198CA8C-1279-4D41-9D5F-884790CB52AC}"/>
              </a:ext>
            </a:extLst>
          </p:cNvPr>
          <p:cNvPicPr>
            <a:picLocks noChangeAspect="1"/>
          </p:cNvPicPr>
          <p:nvPr/>
        </p:nvPicPr>
        <p:blipFill>
          <a:blip r:embed="rId3"/>
          <a:stretch>
            <a:fillRect/>
          </a:stretch>
        </p:blipFill>
        <p:spPr>
          <a:xfrm>
            <a:off x="82580" y="193748"/>
            <a:ext cx="6971788" cy="1275234"/>
          </a:xfrm>
          <a:prstGeom prst="rect">
            <a:avLst/>
          </a:prstGeom>
        </p:spPr>
      </p:pic>
      <p:pic>
        <p:nvPicPr>
          <p:cNvPr id="8" name="Immagine 7">
            <a:extLst>
              <a:ext uri="{FF2B5EF4-FFF2-40B4-BE49-F238E27FC236}">
                <a16:creationId xmlns:a16="http://schemas.microsoft.com/office/drawing/2014/main" id="{2BA0296D-2ED1-40C2-A858-33B0DCC67551}"/>
              </a:ext>
            </a:extLst>
          </p:cNvPr>
          <p:cNvPicPr>
            <a:picLocks noChangeAspect="1"/>
          </p:cNvPicPr>
          <p:nvPr/>
        </p:nvPicPr>
        <p:blipFill>
          <a:blip r:embed="rId4"/>
          <a:stretch>
            <a:fillRect/>
          </a:stretch>
        </p:blipFill>
        <p:spPr>
          <a:xfrm>
            <a:off x="4486554" y="1920239"/>
            <a:ext cx="4345746" cy="2757045"/>
          </a:xfrm>
          <a:prstGeom prst="rect">
            <a:avLst/>
          </a:prstGeom>
        </p:spPr>
      </p:pic>
    </p:spTree>
    <p:extLst>
      <p:ext uri="{BB962C8B-B14F-4D97-AF65-F5344CB8AC3E}">
        <p14:creationId xmlns:p14="http://schemas.microsoft.com/office/powerpoint/2010/main" val="2477347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finestra&#10;&#10;Descrizione generata automaticamente">
            <a:extLst>
              <a:ext uri="{FF2B5EF4-FFF2-40B4-BE49-F238E27FC236}">
                <a16:creationId xmlns:a16="http://schemas.microsoft.com/office/drawing/2014/main" id="{DDBC5D9E-8020-4C1F-99C7-5DFEA7DB2619}"/>
              </a:ext>
            </a:extLst>
          </p:cNvPr>
          <p:cNvPicPr>
            <a:picLocks noChangeAspect="1"/>
          </p:cNvPicPr>
          <p:nvPr/>
        </p:nvPicPr>
        <p:blipFill>
          <a:blip r:embed="rId2"/>
          <a:stretch>
            <a:fillRect/>
          </a:stretch>
        </p:blipFill>
        <p:spPr>
          <a:xfrm>
            <a:off x="1209597" y="1101000"/>
            <a:ext cx="290442" cy="359433"/>
          </a:xfrm>
          <a:prstGeom prst="rect">
            <a:avLst/>
          </a:prstGeom>
        </p:spPr>
      </p:pic>
      <p:pic>
        <p:nvPicPr>
          <p:cNvPr id="4" name="Immagine 3" descr="Immagine che contiene moneta, porcellana&#10;&#10;Descrizione generata automaticamente">
            <a:extLst>
              <a:ext uri="{FF2B5EF4-FFF2-40B4-BE49-F238E27FC236}">
                <a16:creationId xmlns:a16="http://schemas.microsoft.com/office/drawing/2014/main" id="{44BC1E41-8D3D-4E99-BEF9-F143FD1D7409}"/>
              </a:ext>
            </a:extLst>
          </p:cNvPr>
          <p:cNvPicPr>
            <a:picLocks noChangeAspect="1"/>
          </p:cNvPicPr>
          <p:nvPr/>
        </p:nvPicPr>
        <p:blipFill>
          <a:blip r:embed="rId3"/>
          <a:stretch>
            <a:fillRect/>
          </a:stretch>
        </p:blipFill>
        <p:spPr>
          <a:xfrm>
            <a:off x="4218102" y="1387960"/>
            <a:ext cx="300059" cy="300059"/>
          </a:xfrm>
          <a:prstGeom prst="rect">
            <a:avLst/>
          </a:prstGeom>
        </p:spPr>
      </p:pic>
      <p:sp>
        <p:nvSpPr>
          <p:cNvPr id="2" name="Titolo 1">
            <a:extLst>
              <a:ext uri="{FF2B5EF4-FFF2-40B4-BE49-F238E27FC236}">
                <a16:creationId xmlns:a16="http://schemas.microsoft.com/office/drawing/2014/main" id="{A9A8CCDD-1D1A-439D-9CD7-B379F268D3CD}"/>
              </a:ext>
            </a:extLst>
          </p:cNvPr>
          <p:cNvSpPr>
            <a:spLocks noGrp="1"/>
          </p:cNvSpPr>
          <p:nvPr>
            <p:ph type="title"/>
          </p:nvPr>
        </p:nvSpPr>
        <p:spPr/>
        <p:txBody>
          <a:bodyPr>
            <a:normAutofit fontScale="90000"/>
          </a:bodyPr>
          <a:lstStyle/>
          <a:p>
            <a:r>
              <a:rPr lang="it-IT" dirty="0">
                <a:latin typeface="Open Sans" panose="020B0606030504020204" pitchFamily="34" charset="0"/>
                <a:ea typeface="Open Sans" panose="020B0606030504020204" pitchFamily="34" charset="0"/>
                <a:cs typeface="Open Sans" panose="020B0606030504020204" pitchFamily="34" charset="0"/>
              </a:rPr>
              <a:t>SOUL and MICADO PSF-R</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egnaposto testo 2">
            <a:extLst>
              <a:ext uri="{FF2B5EF4-FFF2-40B4-BE49-F238E27FC236}">
                <a16:creationId xmlns:a16="http://schemas.microsoft.com/office/drawing/2014/main" id="{867D4569-637D-48CA-B52F-0D70743BCF0A}"/>
              </a:ext>
            </a:extLst>
          </p:cNvPr>
          <p:cNvSpPr>
            <a:spLocks noGrp="1"/>
          </p:cNvSpPr>
          <p:nvPr>
            <p:ph type="body" idx="1"/>
          </p:nvPr>
        </p:nvSpPr>
        <p:spPr>
          <a:xfrm>
            <a:off x="311701" y="1152474"/>
            <a:ext cx="4260300" cy="3785285"/>
          </a:xfrm>
        </p:spPr>
        <p:txBody>
          <a:bodyPr>
            <a:normAutofit fontScale="70000" lnSpcReduction="20000"/>
          </a:bodyPr>
          <a:lstStyle/>
          <a:p>
            <a:pPr marL="114300" indent="0">
              <a:buNone/>
            </a:pPr>
            <a:r>
              <a:rPr lang="it-IT" dirty="0">
                <a:latin typeface="Open Sans" panose="020B0606030504020204" pitchFamily="34" charset="0"/>
                <a:ea typeface="Open Sans" panose="020B0606030504020204" pitchFamily="34" charset="0"/>
                <a:cs typeface="Open Sans" panose="020B0606030504020204" pitchFamily="34" charset="0"/>
              </a:rPr>
              <a:t>MICADO        </a:t>
            </a:r>
            <a:r>
              <a:rPr lang="it-IT" dirty="0" err="1">
                <a:latin typeface="Open Sans" panose="020B0606030504020204" pitchFamily="34" charset="0"/>
                <a:ea typeface="Open Sans" panose="020B0606030504020204" pitchFamily="34" charset="0"/>
                <a:cs typeface="Open Sans" panose="020B0606030504020204" pitchFamily="34" charset="0"/>
              </a:rPr>
              <a:t>is</a:t>
            </a:r>
            <a:r>
              <a:rPr lang="it-IT" dirty="0">
                <a:latin typeface="Open Sans" panose="020B0606030504020204" pitchFamily="34" charset="0"/>
                <a:ea typeface="Open Sans" panose="020B0606030504020204" pitchFamily="34" charset="0"/>
                <a:cs typeface="Open Sans" panose="020B0606030504020204" pitchFamily="34" charset="0"/>
              </a:rPr>
              <a:t> one of the first light </a:t>
            </a:r>
            <a:r>
              <a:rPr lang="it-IT" dirty="0" err="1">
                <a:latin typeface="Open Sans" panose="020B0606030504020204" pitchFamily="34" charset="0"/>
                <a:ea typeface="Open Sans" panose="020B0606030504020204" pitchFamily="34" charset="0"/>
                <a:cs typeface="Open Sans" panose="020B0606030504020204" pitchFamily="34" charset="0"/>
              </a:rPr>
              <a:t>instrument</a:t>
            </a:r>
            <a:r>
              <a:rPr lang="it-IT" dirty="0">
                <a:latin typeface="Open Sans" panose="020B0606030504020204" pitchFamily="34" charset="0"/>
                <a:ea typeface="Open Sans" panose="020B0606030504020204" pitchFamily="34" charset="0"/>
                <a:cs typeface="Open Sans" panose="020B0606030504020204" pitchFamily="34" charset="0"/>
              </a:rPr>
              <a:t> of the ELT. </a:t>
            </a:r>
            <a:r>
              <a:rPr lang="it-IT" dirty="0" err="1">
                <a:latin typeface="Open Sans" panose="020B0606030504020204" pitchFamily="34" charset="0"/>
                <a:ea typeface="Open Sans" panose="020B0606030504020204" pitchFamily="34" charset="0"/>
                <a:cs typeface="Open Sans" panose="020B0606030504020204" pitchFamily="34" charset="0"/>
              </a:rPr>
              <a:t>It</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will</a:t>
            </a:r>
            <a:r>
              <a:rPr lang="it-IT" dirty="0">
                <a:latin typeface="Open Sans" panose="020B0606030504020204" pitchFamily="34" charset="0"/>
                <a:ea typeface="Open Sans" panose="020B0606030504020204" pitchFamily="34" charset="0"/>
                <a:cs typeface="Open Sans" panose="020B0606030504020204" pitchFamily="34" charset="0"/>
              </a:rPr>
              <a:t> be </a:t>
            </a:r>
            <a:r>
              <a:rPr lang="it-IT" dirty="0" err="1">
                <a:latin typeface="Open Sans" panose="020B0606030504020204" pitchFamily="34" charset="0"/>
                <a:ea typeface="Open Sans" panose="020B0606030504020204" pitchFamily="34" charset="0"/>
                <a:cs typeface="Open Sans" panose="020B0606030504020204" pitchFamily="34" charset="0"/>
              </a:rPr>
              <a:t>fed</a:t>
            </a:r>
            <a:r>
              <a:rPr lang="it-IT" dirty="0">
                <a:latin typeface="Open Sans" panose="020B0606030504020204" pitchFamily="34" charset="0"/>
                <a:ea typeface="Open Sans" panose="020B0606030504020204" pitchFamily="34" charset="0"/>
                <a:cs typeface="Open Sans" panose="020B0606030504020204" pitchFamily="34" charset="0"/>
              </a:rPr>
              <a:t> by ELT </a:t>
            </a:r>
            <a:r>
              <a:rPr lang="it-IT" dirty="0" err="1">
                <a:latin typeface="Open Sans" panose="020B0606030504020204" pitchFamily="34" charset="0"/>
                <a:ea typeface="Open Sans" panose="020B0606030504020204" pitchFamily="34" charset="0"/>
                <a:cs typeface="Open Sans" panose="020B0606030504020204" pitchFamily="34" charset="0"/>
              </a:rPr>
              <a:t>through</a:t>
            </a:r>
            <a:r>
              <a:rPr lang="it-IT" dirty="0">
                <a:latin typeface="Open Sans" panose="020B0606030504020204" pitchFamily="34" charset="0"/>
                <a:ea typeface="Open Sans" panose="020B0606030504020204" pitchFamily="34" charset="0"/>
                <a:cs typeface="Open Sans" panose="020B0606030504020204" pitchFamily="34" charset="0"/>
              </a:rPr>
              <a:t> the MAORY        </a:t>
            </a:r>
            <a:r>
              <a:rPr lang="it-IT" dirty="0" err="1">
                <a:latin typeface="Open Sans" panose="020B0606030504020204" pitchFamily="34" charset="0"/>
                <a:ea typeface="Open Sans" panose="020B0606030504020204" pitchFamily="34" charset="0"/>
                <a:cs typeface="Open Sans" panose="020B0606030504020204" pitchFamily="34" charset="0"/>
              </a:rPr>
              <a:t>adaptive</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optics</a:t>
            </a:r>
            <a:r>
              <a:rPr lang="it-IT" dirty="0">
                <a:latin typeface="Open Sans" panose="020B0606030504020204" pitchFamily="34" charset="0"/>
                <a:ea typeface="Open Sans" panose="020B0606030504020204" pitchFamily="34" charset="0"/>
                <a:cs typeface="Open Sans" panose="020B0606030504020204" pitchFamily="34" charset="0"/>
              </a:rPr>
              <a:t> for MCAO or by an </a:t>
            </a:r>
            <a:r>
              <a:rPr lang="it-IT" dirty="0" err="1">
                <a:latin typeface="Open Sans" panose="020B0606030504020204" pitchFamily="34" charset="0"/>
                <a:ea typeface="Open Sans" panose="020B0606030504020204" pitchFamily="34" charset="0"/>
                <a:cs typeface="Open Sans" panose="020B0606030504020204" pitchFamily="34" charset="0"/>
              </a:rPr>
              <a:t>internal</a:t>
            </a:r>
            <a:r>
              <a:rPr lang="it-IT" dirty="0">
                <a:latin typeface="Open Sans" panose="020B0606030504020204" pitchFamily="34" charset="0"/>
                <a:ea typeface="Open Sans" panose="020B0606030504020204" pitchFamily="34" charset="0"/>
                <a:cs typeface="Open Sans" panose="020B0606030504020204" pitchFamily="34" charset="0"/>
              </a:rPr>
              <a:t> SCAO </a:t>
            </a:r>
            <a:r>
              <a:rPr lang="it-IT" dirty="0" err="1">
                <a:latin typeface="Open Sans" panose="020B0606030504020204" pitchFamily="34" charset="0"/>
                <a:ea typeface="Open Sans" panose="020B0606030504020204" pitchFamily="34" charset="0"/>
                <a:cs typeface="Open Sans" panose="020B0606030504020204" pitchFamily="34" charset="0"/>
              </a:rPr>
              <a:t>module</a:t>
            </a:r>
            <a:r>
              <a:rPr lang="it-IT" dirty="0">
                <a:latin typeface="Open Sans" panose="020B0606030504020204" pitchFamily="34" charset="0"/>
                <a:ea typeface="Open Sans" panose="020B0606030504020204" pitchFamily="34" charset="0"/>
                <a:cs typeface="Open Sans" panose="020B0606030504020204" pitchFamily="34" charset="0"/>
              </a:rPr>
              <a:t>.</a:t>
            </a:r>
          </a:p>
          <a:p>
            <a:pPr marL="114300" indent="0">
              <a:buNone/>
            </a:pPr>
            <a:r>
              <a:rPr lang="it-IT" dirty="0">
                <a:latin typeface="Open Sans" panose="020B0606030504020204" pitchFamily="34" charset="0"/>
                <a:ea typeface="Open Sans" panose="020B0606030504020204" pitchFamily="34" charset="0"/>
                <a:cs typeface="Open Sans" panose="020B0606030504020204" pitchFamily="34" charset="0"/>
              </a:rPr>
              <a:t>The INAF </a:t>
            </a:r>
            <a:r>
              <a:rPr lang="it-IT" dirty="0" err="1">
                <a:latin typeface="Open Sans" panose="020B0606030504020204" pitchFamily="34" charset="0"/>
                <a:ea typeface="Open Sans" panose="020B0606030504020204" pitchFamily="34" charset="0"/>
                <a:cs typeface="Open Sans" panose="020B0606030504020204" pitchFamily="34" charset="0"/>
              </a:rPr>
              <a:t>contribution</a:t>
            </a:r>
            <a:r>
              <a:rPr lang="it-IT" dirty="0">
                <a:latin typeface="Open Sans" panose="020B0606030504020204" pitchFamily="34" charset="0"/>
                <a:ea typeface="Open Sans" panose="020B0606030504020204" pitchFamily="34" charset="0"/>
                <a:cs typeface="Open Sans" panose="020B0606030504020204" pitchFamily="34" charset="0"/>
              </a:rPr>
              <a:t> to MICADO </a:t>
            </a:r>
            <a:r>
              <a:rPr lang="it-IT" dirty="0" err="1">
                <a:latin typeface="Open Sans" panose="020B0606030504020204" pitchFamily="34" charset="0"/>
                <a:ea typeface="Open Sans" panose="020B0606030504020204" pitchFamily="34" charset="0"/>
                <a:cs typeface="Open Sans" panose="020B0606030504020204" pitchFamily="34" charset="0"/>
              </a:rPr>
              <a:t>is</a:t>
            </a:r>
            <a:r>
              <a:rPr lang="it-IT" dirty="0">
                <a:latin typeface="Open Sans" panose="020B0606030504020204" pitchFamily="34" charset="0"/>
                <a:ea typeface="Open Sans" panose="020B0606030504020204" pitchFamily="34" charset="0"/>
                <a:cs typeface="Open Sans" panose="020B0606030504020204" pitchFamily="34" charset="0"/>
              </a:rPr>
              <a:t> for the </a:t>
            </a:r>
            <a:r>
              <a:rPr lang="it-IT" dirty="0" err="1">
                <a:latin typeface="Open Sans" panose="020B0606030504020204" pitchFamily="34" charset="0"/>
                <a:ea typeface="Open Sans" panose="020B0606030504020204" pitchFamily="34" charset="0"/>
                <a:cs typeface="Open Sans" panose="020B0606030504020204" pitchFamily="34" charset="0"/>
              </a:rPr>
              <a:t>development</a:t>
            </a:r>
            <a:r>
              <a:rPr lang="it-IT" dirty="0">
                <a:latin typeface="Open Sans" panose="020B0606030504020204" pitchFamily="34" charset="0"/>
                <a:ea typeface="Open Sans" panose="020B0606030504020204" pitchFamily="34" charset="0"/>
                <a:cs typeface="Open Sans" panose="020B0606030504020204" pitchFamily="34" charset="0"/>
              </a:rPr>
              <a:t> of the PSF-R software (MICADO </a:t>
            </a:r>
            <a:r>
              <a:rPr lang="it-IT" dirty="0" err="1">
                <a:latin typeface="Open Sans" panose="020B0606030504020204" pitchFamily="34" charset="0"/>
                <a:ea typeface="Open Sans" panose="020B0606030504020204" pitchFamily="34" charset="0"/>
                <a:cs typeface="Open Sans" panose="020B0606030504020204" pitchFamily="34" charset="0"/>
              </a:rPr>
              <a:t>specific</a:t>
            </a:r>
            <a:r>
              <a:rPr lang="it-IT" dirty="0">
                <a:latin typeface="Open Sans" panose="020B0606030504020204" pitchFamily="34" charset="0"/>
                <a:ea typeface="Open Sans" panose="020B0606030504020204" pitchFamily="34" charset="0"/>
                <a:cs typeface="Open Sans" panose="020B0606030504020204" pitchFamily="34" charset="0"/>
              </a:rPr>
              <a:t>).</a:t>
            </a:r>
          </a:p>
          <a:p>
            <a:pPr marL="114300" indent="0">
              <a:buNone/>
            </a:pPr>
            <a:endParaRPr lang="it-IT"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it-IT" dirty="0">
                <a:latin typeface="Open Sans" panose="020B0606030504020204" pitchFamily="34" charset="0"/>
                <a:ea typeface="Open Sans" panose="020B0606030504020204" pitchFamily="34" charset="0"/>
                <a:cs typeface="Open Sans" panose="020B0606030504020204" pitchFamily="34" charset="0"/>
              </a:rPr>
              <a:t>The </a:t>
            </a:r>
            <a:r>
              <a:rPr lang="it-IT" dirty="0" err="1">
                <a:latin typeface="Open Sans" panose="020B0606030504020204" pitchFamily="34" charset="0"/>
                <a:ea typeface="Open Sans" panose="020B0606030504020204" pitchFamily="34" charset="0"/>
                <a:cs typeface="Open Sans" panose="020B0606030504020204" pitchFamily="34" charset="0"/>
              </a:rPr>
              <a:t>important</a:t>
            </a:r>
            <a:r>
              <a:rPr lang="it-IT" dirty="0">
                <a:latin typeface="Open Sans" panose="020B0606030504020204" pitchFamily="34" charset="0"/>
                <a:ea typeface="Open Sans" panose="020B0606030504020204" pitchFamily="34" charset="0"/>
                <a:cs typeface="Open Sans" panose="020B0606030504020204" pitchFamily="34" charset="0"/>
              </a:rPr>
              <a:t> connection </a:t>
            </a:r>
            <a:r>
              <a:rPr lang="it-IT" dirty="0" err="1">
                <a:latin typeface="Open Sans" panose="020B0606030504020204" pitchFamily="34" charset="0"/>
                <a:ea typeface="Open Sans" panose="020B0606030504020204" pitchFamily="34" charset="0"/>
                <a:cs typeface="Open Sans" panose="020B0606030504020204" pitchFamily="34" charset="0"/>
              </a:rPr>
              <a:t>is</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that</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both</a:t>
            </a:r>
            <a:r>
              <a:rPr lang="it-IT" dirty="0">
                <a:latin typeface="Open Sans" panose="020B0606030504020204" pitchFamily="34" charset="0"/>
                <a:ea typeface="Open Sans" panose="020B0606030504020204" pitchFamily="34" charset="0"/>
                <a:cs typeface="Open Sans" panose="020B0606030504020204" pitchFamily="34" charset="0"/>
              </a:rPr>
              <a:t> MICADO SCAO and SOUL </a:t>
            </a:r>
            <a:r>
              <a:rPr lang="it-IT" dirty="0" err="1">
                <a:latin typeface="Open Sans" panose="020B0606030504020204" pitchFamily="34" charset="0"/>
                <a:ea typeface="Open Sans" panose="020B0606030504020204" pitchFamily="34" charset="0"/>
                <a:cs typeface="Open Sans" panose="020B0606030504020204" pitchFamily="34" charset="0"/>
              </a:rPr>
              <a:t>modules</a:t>
            </a:r>
            <a:r>
              <a:rPr lang="it-IT" dirty="0">
                <a:latin typeface="Open Sans" panose="020B0606030504020204" pitchFamily="34" charset="0"/>
                <a:ea typeface="Open Sans" panose="020B0606030504020204" pitchFamily="34" charset="0"/>
                <a:cs typeface="Open Sans" panose="020B0606030504020204" pitchFamily="34" charset="0"/>
              </a:rPr>
              <a:t> use: </a:t>
            </a:r>
          </a:p>
          <a:p>
            <a:r>
              <a:rPr lang="it-IT" dirty="0">
                <a:latin typeface="Open Sans" panose="020B0606030504020204" pitchFamily="34" charset="0"/>
                <a:ea typeface="Open Sans" panose="020B0606030504020204" pitchFamily="34" charset="0"/>
                <a:cs typeface="Open Sans" panose="020B0606030504020204" pitchFamily="34" charset="0"/>
              </a:rPr>
              <a:t>a </a:t>
            </a:r>
            <a:r>
              <a:rPr lang="it-IT" dirty="0" err="1">
                <a:latin typeface="Open Sans" panose="020B0606030504020204" pitchFamily="34" charset="0"/>
                <a:ea typeface="Open Sans" panose="020B0606030504020204" pitchFamily="34" charset="0"/>
                <a:cs typeface="Open Sans" panose="020B0606030504020204" pitchFamily="34" charset="0"/>
              </a:rPr>
              <a:t>pyramid</a:t>
            </a:r>
            <a:r>
              <a:rPr lang="it-IT" dirty="0">
                <a:latin typeface="Open Sans" panose="020B0606030504020204" pitchFamily="34" charset="0"/>
                <a:ea typeface="Open Sans" panose="020B0606030504020204" pitchFamily="34" charset="0"/>
                <a:cs typeface="Open Sans" panose="020B0606030504020204" pitchFamily="34" charset="0"/>
              </a:rPr>
              <a:t> for </a:t>
            </a:r>
            <a:r>
              <a:rPr lang="it-IT" dirty="0" err="1">
                <a:latin typeface="Open Sans" panose="020B0606030504020204" pitchFamily="34" charset="0"/>
                <a:ea typeface="Open Sans" panose="020B0606030504020204" pitchFamily="34" charset="0"/>
                <a:cs typeface="Open Sans" panose="020B0606030504020204" pitchFamily="34" charset="0"/>
              </a:rPr>
              <a:t>WaveFront</a:t>
            </a:r>
            <a:r>
              <a:rPr lang="it-IT" dirty="0">
                <a:latin typeface="Open Sans" panose="020B0606030504020204" pitchFamily="34" charset="0"/>
                <a:ea typeface="Open Sans" panose="020B0606030504020204" pitchFamily="34" charset="0"/>
                <a:cs typeface="Open Sans" panose="020B0606030504020204" pitchFamily="34" charset="0"/>
              </a:rPr>
              <a:t> Sensing (Ragazzoni 1996); </a:t>
            </a:r>
          </a:p>
          <a:p>
            <a:r>
              <a:rPr lang="it-IT" dirty="0" err="1">
                <a:latin typeface="Open Sans" panose="020B0606030504020204" pitchFamily="34" charset="0"/>
                <a:ea typeface="Open Sans" panose="020B0606030504020204" pitchFamily="34" charset="0"/>
                <a:cs typeface="Open Sans" panose="020B0606030504020204" pitchFamily="34" charset="0"/>
              </a:rPr>
              <a:t>correct</a:t>
            </a:r>
            <a:r>
              <a:rPr lang="it-IT" dirty="0">
                <a:latin typeface="Open Sans" panose="020B0606030504020204" pitchFamily="34" charset="0"/>
                <a:ea typeface="Open Sans" panose="020B0606030504020204" pitchFamily="34" charset="0"/>
                <a:cs typeface="Open Sans" panose="020B0606030504020204" pitchFamily="34" charset="0"/>
              </a:rPr>
              <a:t> the </a:t>
            </a:r>
            <a:r>
              <a:rPr lang="it-IT" dirty="0" err="1">
                <a:latin typeface="Open Sans" panose="020B0606030504020204" pitchFamily="34" charset="0"/>
                <a:ea typeface="Open Sans" panose="020B0606030504020204" pitchFamily="34" charset="0"/>
                <a:cs typeface="Open Sans" panose="020B0606030504020204" pitchFamily="34" charset="0"/>
              </a:rPr>
              <a:t>turbulence</a:t>
            </a:r>
            <a:r>
              <a:rPr lang="it-IT" dirty="0">
                <a:latin typeface="Open Sans" panose="020B0606030504020204" pitchFamily="34" charset="0"/>
                <a:ea typeface="Open Sans" panose="020B0606030504020204" pitchFamily="34" charset="0"/>
                <a:cs typeface="Open Sans" panose="020B0606030504020204" pitchFamily="34" charset="0"/>
              </a:rPr>
              <a:t> </a:t>
            </a:r>
            <a:r>
              <a:rPr lang="it-IT" dirty="0" err="1">
                <a:latin typeface="Open Sans" panose="020B0606030504020204" pitchFamily="34" charset="0"/>
                <a:ea typeface="Open Sans" panose="020B0606030504020204" pitchFamily="34" charset="0"/>
                <a:cs typeface="Open Sans" panose="020B0606030504020204" pitchFamily="34" charset="0"/>
              </a:rPr>
              <a:t>using</a:t>
            </a:r>
            <a:r>
              <a:rPr lang="it-IT" dirty="0">
                <a:latin typeface="Open Sans" panose="020B0606030504020204" pitchFamily="34" charset="0"/>
                <a:ea typeface="Open Sans" panose="020B0606030504020204" pitchFamily="34" charset="0"/>
                <a:cs typeface="Open Sans" panose="020B0606030504020204" pitchFamily="34" charset="0"/>
              </a:rPr>
              <a:t> a contactless </a:t>
            </a:r>
            <a:r>
              <a:rPr lang="en-US" dirty="0">
                <a:latin typeface="Open Sans" panose="020B0606030504020204" pitchFamily="34" charset="0"/>
                <a:ea typeface="Open Sans" panose="020B0606030504020204" pitchFamily="34" charset="0"/>
                <a:cs typeface="Open Sans" panose="020B0606030504020204" pitchFamily="34" charset="0"/>
              </a:rPr>
              <a:t>voice coil deformable mirror </a:t>
            </a:r>
            <a:r>
              <a:rPr lang="it-IT" dirty="0" err="1">
                <a:latin typeface="Open Sans" panose="020B0606030504020204" pitchFamily="34" charset="0"/>
                <a:ea typeface="Open Sans" panose="020B0606030504020204" pitchFamily="34" charset="0"/>
                <a:cs typeface="Open Sans" panose="020B0606030504020204" pitchFamily="34" charset="0"/>
              </a:rPr>
              <a:t>controlled</a:t>
            </a:r>
            <a:r>
              <a:rPr lang="it-IT" dirty="0">
                <a:latin typeface="Open Sans" panose="020B0606030504020204" pitchFamily="34" charset="0"/>
                <a:ea typeface="Open Sans" panose="020B0606030504020204" pitchFamily="34" charset="0"/>
                <a:cs typeface="Open Sans" panose="020B0606030504020204" pitchFamily="34" charset="0"/>
              </a:rPr>
              <a:t> in position </a:t>
            </a:r>
            <a:r>
              <a:rPr lang="it-IT" dirty="0" err="1">
                <a:latin typeface="Open Sans" panose="020B0606030504020204" pitchFamily="34" charset="0"/>
                <a:ea typeface="Open Sans" panose="020B0606030504020204" pitchFamily="34" charset="0"/>
                <a:cs typeface="Open Sans" panose="020B0606030504020204" pitchFamily="34" charset="0"/>
              </a:rPr>
              <a:t>using</a:t>
            </a:r>
            <a:r>
              <a:rPr lang="it-IT" dirty="0">
                <a:latin typeface="Open Sans" panose="020B0606030504020204" pitchFamily="34" charset="0"/>
                <a:ea typeface="Open Sans" panose="020B0606030504020204" pitchFamily="34" charset="0"/>
                <a:cs typeface="Open Sans" panose="020B0606030504020204" pitchFamily="34" charset="0"/>
              </a:rPr>
              <a:t> capacitive </a:t>
            </a:r>
            <a:r>
              <a:rPr lang="it-IT" dirty="0" err="1">
                <a:latin typeface="Open Sans" panose="020B0606030504020204" pitchFamily="34" charset="0"/>
                <a:ea typeface="Open Sans" panose="020B0606030504020204" pitchFamily="34" charset="0"/>
                <a:cs typeface="Open Sans" panose="020B0606030504020204" pitchFamily="34" charset="0"/>
              </a:rPr>
              <a:t>sensors</a:t>
            </a:r>
            <a:r>
              <a:rPr lang="it-IT" dirty="0">
                <a:latin typeface="Open Sans" panose="020B0606030504020204" pitchFamily="34" charset="0"/>
                <a:ea typeface="Open Sans" panose="020B0606030504020204" pitchFamily="34" charset="0"/>
                <a:cs typeface="Open Sans" panose="020B0606030504020204" pitchFamily="34" charset="0"/>
              </a:rPr>
              <a:t> (Salinari, Del Vecchio and Biliotti 1993)</a:t>
            </a:r>
          </a:p>
          <a:p>
            <a:pPr marL="114300" indent="0">
              <a:buNone/>
            </a:pPr>
            <a:endParaRPr lang="it-IT" dirty="0">
              <a:latin typeface="Open Sans" panose="020B0606030504020204" pitchFamily="34" charset="0"/>
              <a:ea typeface="Open Sans" panose="020B0606030504020204" pitchFamily="34" charset="0"/>
              <a:cs typeface="Open Sans" panose="020B0606030504020204" pitchFamily="34" charset="0"/>
            </a:endParaRPr>
          </a:p>
          <a:p>
            <a:pPr marL="114300" indent="0">
              <a:buNone/>
            </a:pPr>
            <a:r>
              <a:rPr lang="it-IT" dirty="0">
                <a:latin typeface="Open Sans" panose="020B0606030504020204" pitchFamily="34" charset="0"/>
                <a:ea typeface="Open Sans" panose="020B0606030504020204" pitchFamily="34" charset="0"/>
                <a:cs typeface="Open Sans" panose="020B0606030504020204" pitchFamily="34" charset="0"/>
              </a:rPr>
              <a:t>SOUL </a:t>
            </a:r>
            <a:r>
              <a:rPr lang="it-IT" dirty="0" err="1">
                <a:latin typeface="Open Sans" panose="020B0606030504020204" pitchFamily="34" charset="0"/>
                <a:ea typeface="Open Sans" panose="020B0606030504020204" pitchFamily="34" charset="0"/>
                <a:cs typeface="Open Sans" panose="020B0606030504020204" pitchFamily="34" charset="0"/>
              </a:rPr>
              <a:t>is</a:t>
            </a:r>
            <a:r>
              <a:rPr lang="it-IT" dirty="0">
                <a:latin typeface="Open Sans" panose="020B0606030504020204" pitchFamily="34" charset="0"/>
                <a:ea typeface="Open Sans" panose="020B0606030504020204" pitchFamily="34" charset="0"/>
                <a:cs typeface="Open Sans" panose="020B0606030504020204" pitchFamily="34" charset="0"/>
              </a:rPr>
              <a:t> the </a:t>
            </a:r>
            <a:r>
              <a:rPr lang="it-IT" dirty="0" err="1">
                <a:latin typeface="Open Sans" panose="020B0606030504020204" pitchFamily="34" charset="0"/>
                <a:ea typeface="Open Sans" panose="020B0606030504020204" pitchFamily="34" charset="0"/>
                <a:cs typeface="Open Sans" panose="020B0606030504020204" pitchFamily="34" charset="0"/>
              </a:rPr>
              <a:t>optimal</a:t>
            </a:r>
            <a:r>
              <a:rPr lang="it-IT" dirty="0">
                <a:latin typeface="Open Sans" panose="020B0606030504020204" pitchFamily="34" charset="0"/>
                <a:ea typeface="Open Sans" panose="020B0606030504020204" pitchFamily="34" charset="0"/>
                <a:cs typeface="Open Sans" panose="020B0606030504020204" pitchFamily="34" charset="0"/>
              </a:rPr>
              <a:t> benchmark for the MICADO PSF-R </a:t>
            </a:r>
            <a:r>
              <a:rPr lang="it-IT" dirty="0" err="1">
                <a:latin typeface="Open Sans" panose="020B0606030504020204" pitchFamily="34" charset="0"/>
                <a:ea typeface="Open Sans" panose="020B0606030504020204" pitchFamily="34" charset="0"/>
                <a:cs typeface="Open Sans" panose="020B0606030504020204" pitchFamily="34" charset="0"/>
              </a:rPr>
              <a:t>development</a:t>
            </a:r>
            <a:r>
              <a:rPr lang="it-IT" dirty="0">
                <a:latin typeface="Open Sans" panose="020B0606030504020204" pitchFamily="34" charset="0"/>
                <a:ea typeface="Open Sans" panose="020B0606030504020204" pitchFamily="34" charset="0"/>
                <a:cs typeface="Open Sans" panose="020B0606030504020204" pitchFamily="34" charset="0"/>
              </a:rPr>
              <a:t>.</a:t>
            </a:r>
          </a:p>
          <a:p>
            <a:pPr marL="114300" indent="0">
              <a:buNone/>
            </a:pPr>
            <a:endParaRPr lang="en-US" dirty="0"/>
          </a:p>
        </p:txBody>
      </p:sp>
      <p:pic>
        <p:nvPicPr>
          <p:cNvPr id="6" name="Immagine 5" descr="Immagine che contiene interni, soffitto&#10;&#10;Descrizione generata automaticamente">
            <a:extLst>
              <a:ext uri="{FF2B5EF4-FFF2-40B4-BE49-F238E27FC236}">
                <a16:creationId xmlns:a16="http://schemas.microsoft.com/office/drawing/2014/main" id="{06CBEF60-CEA3-4A5F-9B79-C5516FDA8FE5}"/>
              </a:ext>
            </a:extLst>
          </p:cNvPr>
          <p:cNvPicPr>
            <a:picLocks noChangeAspect="1"/>
          </p:cNvPicPr>
          <p:nvPr/>
        </p:nvPicPr>
        <p:blipFill>
          <a:blip r:embed="rId4"/>
          <a:stretch>
            <a:fillRect/>
          </a:stretch>
        </p:blipFill>
        <p:spPr>
          <a:xfrm>
            <a:off x="7477577" y="2317"/>
            <a:ext cx="1440387" cy="2161710"/>
          </a:xfrm>
          <a:prstGeom prst="rect">
            <a:avLst/>
          </a:prstGeom>
        </p:spPr>
      </p:pic>
      <p:pic>
        <p:nvPicPr>
          <p:cNvPr id="8" name="Picture 20" descr="http://www.ing.iac.es/PR/wht_info/pwfs.jpg">
            <a:extLst>
              <a:ext uri="{FF2B5EF4-FFF2-40B4-BE49-F238E27FC236}">
                <a16:creationId xmlns:a16="http://schemas.microsoft.com/office/drawing/2014/main" id="{D3D8ED07-2C53-4A72-ADCE-06D4F0B05A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5637" y="2358314"/>
            <a:ext cx="1974839" cy="148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2" descr="http://inspirehep.net/record/792100/files/f1.png">
            <a:extLst>
              <a:ext uri="{FF2B5EF4-FFF2-40B4-BE49-F238E27FC236}">
                <a16:creationId xmlns:a16="http://schemas.microsoft.com/office/drawing/2014/main" id="{2DF3E498-E8C8-4D70-9B9D-B75B6BD805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1133" y="3545602"/>
            <a:ext cx="1886831" cy="131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0">
            <a:extLst>
              <a:ext uri="{FF2B5EF4-FFF2-40B4-BE49-F238E27FC236}">
                <a16:creationId xmlns:a16="http://schemas.microsoft.com/office/drawing/2014/main" id="{12D39713-8878-467A-B492-49E1902DD821}"/>
              </a:ext>
            </a:extLst>
          </p:cNvPr>
          <p:cNvPicPr>
            <a:picLocks noChangeAspect="1"/>
          </p:cNvPicPr>
          <p:nvPr/>
        </p:nvPicPr>
        <p:blipFill>
          <a:blip r:embed="rId7"/>
          <a:stretch>
            <a:fillRect/>
          </a:stretch>
        </p:blipFill>
        <p:spPr>
          <a:xfrm>
            <a:off x="4708526" y="207224"/>
            <a:ext cx="2632526" cy="1480796"/>
          </a:xfrm>
          <a:prstGeom prst="rect">
            <a:avLst/>
          </a:prstGeom>
        </p:spPr>
      </p:pic>
      <p:sp>
        <p:nvSpPr>
          <p:cNvPr id="12" name="CasellaDiTesto 11">
            <a:extLst>
              <a:ext uri="{FF2B5EF4-FFF2-40B4-BE49-F238E27FC236}">
                <a16:creationId xmlns:a16="http://schemas.microsoft.com/office/drawing/2014/main" id="{BFA6D109-88B8-4EF8-B5E9-59EAE1BEBAE4}"/>
              </a:ext>
            </a:extLst>
          </p:cNvPr>
          <p:cNvSpPr txBox="1"/>
          <p:nvPr/>
        </p:nvSpPr>
        <p:spPr>
          <a:xfrm>
            <a:off x="4609484" y="1688019"/>
            <a:ext cx="2868093" cy="261610"/>
          </a:xfrm>
          <a:prstGeom prst="rect">
            <a:avLst/>
          </a:prstGeom>
          <a:noFill/>
        </p:spPr>
        <p:txBody>
          <a:bodyPr wrap="none" rtlCol="0">
            <a:spAutoFit/>
          </a:bodyPr>
          <a:lstStyle/>
          <a:p>
            <a:r>
              <a:rPr lang="en-US" sz="1100" dirty="0">
                <a:hlinkClick r:id="rId8"/>
              </a:rPr>
              <a:t>https://sites.google.com/inaf.it/micado-italy/</a:t>
            </a:r>
            <a:endParaRPr lang="en-US" sz="1100" dirty="0"/>
          </a:p>
        </p:txBody>
      </p:sp>
    </p:spTree>
    <p:extLst>
      <p:ext uri="{BB962C8B-B14F-4D97-AF65-F5344CB8AC3E}">
        <p14:creationId xmlns:p14="http://schemas.microsoft.com/office/powerpoint/2010/main" val="3181467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4B86B6-C461-44BF-8649-E0714F64AABB}"/>
              </a:ext>
            </a:extLst>
          </p:cNvPr>
          <p:cNvSpPr>
            <a:spLocks noGrp="1"/>
          </p:cNvSpPr>
          <p:nvPr>
            <p:ph type="title"/>
          </p:nvPr>
        </p:nvSpPr>
        <p:spPr/>
        <p:txBody>
          <a:bodyPr>
            <a:normAutofit fontScale="90000"/>
          </a:bodyPr>
          <a:lstStyle/>
          <a:p>
            <a:r>
              <a:rPr lang="it-IT" dirty="0">
                <a:latin typeface="Open Sans" panose="020B0606030504020204" pitchFamily="34" charset="0"/>
                <a:ea typeface="Open Sans" panose="020B0606030504020204" pitchFamily="34" charset="0"/>
                <a:cs typeface="Open Sans" panose="020B0606030504020204" pitchFamily="34" charset="0"/>
              </a:rPr>
              <a:t>For more information </a:t>
            </a:r>
            <a:r>
              <a:rPr lang="it-IT" dirty="0" err="1">
                <a:latin typeface="Open Sans" panose="020B0606030504020204" pitchFamily="34" charset="0"/>
                <a:ea typeface="Open Sans" panose="020B0606030504020204" pitchFamily="34" charset="0"/>
                <a:cs typeface="Open Sans" panose="020B0606030504020204" pitchFamily="34" charset="0"/>
              </a:rPr>
              <a:t>about</a:t>
            </a:r>
            <a:r>
              <a:rPr lang="it-IT" dirty="0">
                <a:latin typeface="Open Sans" panose="020B0606030504020204" pitchFamily="34" charset="0"/>
                <a:ea typeface="Open Sans" panose="020B0606030504020204" pitchFamily="34" charset="0"/>
                <a:cs typeface="Open Sans" panose="020B0606030504020204" pitchFamily="34" charset="0"/>
              </a:rPr>
              <a:t> MICADO PSF-R</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egnaposto testo 2">
            <a:extLst>
              <a:ext uri="{FF2B5EF4-FFF2-40B4-BE49-F238E27FC236}">
                <a16:creationId xmlns:a16="http://schemas.microsoft.com/office/drawing/2014/main" id="{4A8FF0E9-1CF7-421A-A618-AFB0E0C88E85}"/>
              </a:ext>
            </a:extLst>
          </p:cNvPr>
          <p:cNvSpPr>
            <a:spLocks noGrp="1"/>
          </p:cNvSpPr>
          <p:nvPr>
            <p:ph type="body" idx="1"/>
          </p:nvPr>
        </p:nvSpPr>
        <p:spPr>
          <a:xfrm>
            <a:off x="311700" y="1152475"/>
            <a:ext cx="8445438" cy="3416400"/>
          </a:xfrm>
        </p:spPr>
        <p:txBody>
          <a:bodyPr/>
          <a:lstStyle/>
          <a:p>
            <a:endParaRPr lang="en-US" dirty="0"/>
          </a:p>
        </p:txBody>
      </p:sp>
      <p:pic>
        <p:nvPicPr>
          <p:cNvPr id="7" name="Immagine 6">
            <a:extLst>
              <a:ext uri="{FF2B5EF4-FFF2-40B4-BE49-F238E27FC236}">
                <a16:creationId xmlns:a16="http://schemas.microsoft.com/office/drawing/2014/main" id="{70D340C9-FA37-46A1-8FF7-9AFC489FA67C}"/>
              </a:ext>
            </a:extLst>
          </p:cNvPr>
          <p:cNvPicPr>
            <a:picLocks noChangeAspect="1"/>
          </p:cNvPicPr>
          <p:nvPr/>
        </p:nvPicPr>
        <p:blipFill>
          <a:blip r:embed="rId2"/>
          <a:stretch>
            <a:fillRect/>
          </a:stretch>
        </p:blipFill>
        <p:spPr>
          <a:xfrm>
            <a:off x="520504" y="1152475"/>
            <a:ext cx="4952458" cy="2992817"/>
          </a:xfrm>
          <a:prstGeom prst="rect">
            <a:avLst/>
          </a:prstGeom>
        </p:spPr>
      </p:pic>
      <p:sp>
        <p:nvSpPr>
          <p:cNvPr id="9" name="CasellaDiTesto 8">
            <a:extLst>
              <a:ext uri="{FF2B5EF4-FFF2-40B4-BE49-F238E27FC236}">
                <a16:creationId xmlns:a16="http://schemas.microsoft.com/office/drawing/2014/main" id="{54BB26FF-C2F3-46E4-A4AD-0C005485DBFD}"/>
              </a:ext>
            </a:extLst>
          </p:cNvPr>
          <p:cNvSpPr txBox="1"/>
          <p:nvPr/>
        </p:nvSpPr>
        <p:spPr>
          <a:xfrm>
            <a:off x="5515795" y="1980884"/>
            <a:ext cx="2938888" cy="738664"/>
          </a:xfrm>
          <a:prstGeom prst="rect">
            <a:avLst/>
          </a:prstGeom>
          <a:noFill/>
        </p:spPr>
        <p:txBody>
          <a:bodyPr wrap="square">
            <a:spAutoFit/>
          </a:bodyPr>
          <a:lstStyle/>
          <a:p>
            <a:r>
              <a:rPr lang="en-US" dirty="0" err="1">
                <a:latin typeface="Open Sans" panose="020B0606030504020204" pitchFamily="34" charset="0"/>
                <a:ea typeface="Open Sans" panose="020B0606030504020204" pitchFamily="34" charset="0"/>
                <a:cs typeface="Open Sans" panose="020B0606030504020204" pitchFamily="34" charset="0"/>
              </a:rPr>
              <a:t>Simioni</a:t>
            </a:r>
            <a:r>
              <a:rPr lang="en-US" dirty="0">
                <a:latin typeface="Open Sans" panose="020B0606030504020204" pitchFamily="34" charset="0"/>
                <a:ea typeface="Open Sans" panose="020B0606030504020204" pitchFamily="34" charset="0"/>
                <a:cs typeface="Open Sans" panose="020B0606030504020204" pitchFamily="34" charset="0"/>
              </a:rPr>
              <a:t> et al 2020</a:t>
            </a:r>
          </a:p>
          <a:p>
            <a:r>
              <a:rPr lang="en-US" dirty="0">
                <a:latin typeface="Open Sans" panose="020B0606030504020204" pitchFamily="34" charset="0"/>
                <a:ea typeface="Open Sans" panose="020B0606030504020204" pitchFamily="34" charset="0"/>
                <a:cs typeface="Open Sans" panose="020B0606030504020204" pitchFamily="34" charset="0"/>
                <a:hlinkClick r:id="rId3"/>
              </a:rPr>
              <a:t>https://doi.org/10.1117/12.2561251</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6647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4" name="Immagine 3">
            <a:extLst>
              <a:ext uri="{FF2B5EF4-FFF2-40B4-BE49-F238E27FC236}">
                <a16:creationId xmlns:a16="http://schemas.microsoft.com/office/drawing/2014/main" id="{C43F3A79-782D-4023-AC61-0B7B5BD410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6945" y="697932"/>
            <a:ext cx="5054280" cy="3820987"/>
          </a:xfrm>
          <a:prstGeom prst="rect">
            <a:avLst/>
          </a:prstGeom>
          <a:effectLst>
            <a:glow rad="63500">
              <a:schemeClr val="accent4">
                <a:satMod val="175000"/>
                <a:alpha val="40000"/>
              </a:schemeClr>
            </a:glow>
          </a:effectLst>
        </p:spPr>
      </p:pic>
      <p:sp>
        <p:nvSpPr>
          <p:cNvPr id="66" name="Google Shape;66;p15"/>
          <p:cNvSpPr txBox="1">
            <a:spLocks noGrp="1"/>
          </p:cNvSpPr>
          <p:nvPr>
            <p:ph type="title"/>
          </p:nvPr>
        </p:nvSpPr>
        <p:spPr>
          <a:xfrm>
            <a:off x="250740" y="207958"/>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dirty="0">
                <a:latin typeface="Open Sans" panose="020B0606030504020204" pitchFamily="34" charset="0"/>
                <a:ea typeface="Open Sans" panose="020B0606030504020204" pitchFamily="34" charset="0"/>
                <a:cs typeface="Open Sans" panose="020B0606030504020204" pitchFamily="34" charset="0"/>
              </a:rPr>
              <a:t>Focusing on the problem</a:t>
            </a:r>
            <a:br>
              <a:rPr lang="it" dirty="0">
                <a:latin typeface="Open Sans" panose="020B0606030504020204" pitchFamily="34" charset="0"/>
                <a:ea typeface="Open Sans" panose="020B0606030504020204" pitchFamily="34" charset="0"/>
                <a:cs typeface="Open Sans" panose="020B0606030504020204" pitchFamily="34" charset="0"/>
              </a:rPr>
            </a:br>
            <a:r>
              <a:rPr lang="it"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PSF measures performance</a:t>
            </a:r>
            <a:endParaRPr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Google Shape;67;p15"/>
          <p:cNvSpPr txBox="1">
            <a:spLocks noGrp="1"/>
          </p:cNvSpPr>
          <p:nvPr>
            <p:ph type="body" idx="1"/>
          </p:nvPr>
        </p:nvSpPr>
        <p:spPr>
          <a:xfrm>
            <a:off x="311700" y="1152475"/>
            <a:ext cx="3361666" cy="3416400"/>
          </a:xfrm>
          <a:prstGeom prst="rect">
            <a:avLst/>
          </a:prstGeom>
        </p:spPr>
        <p:txBody>
          <a:bodyPr spcFirstLastPara="1" wrap="square" lIns="91425" tIns="91425" rIns="91425" bIns="91425" anchor="t" anchorCtr="0">
            <a:normAutofit fontScale="77500" lnSpcReduction="20000"/>
          </a:bodyPr>
          <a:lstStyle/>
          <a:p>
            <a:pPr marL="0" lvl="0" indent="457200" algn="l" rtl="0">
              <a:spcBef>
                <a:spcPts val="0"/>
              </a:spcBef>
              <a:spcAft>
                <a:spcPts val="0"/>
              </a:spcAft>
              <a:buNone/>
            </a:pPr>
            <a:r>
              <a:rPr lang="it" dirty="0">
                <a:latin typeface="Open Sans" panose="020B0606030504020204" pitchFamily="34" charset="0"/>
                <a:ea typeface="Open Sans" panose="020B0606030504020204" pitchFamily="34" charset="0"/>
                <a:cs typeface="Open Sans" panose="020B0606030504020204" pitchFamily="34" charset="0"/>
              </a:rPr>
              <a:t>An AO system squeezes the PSF by moving one or more deformable mirrors against the fast optical disturbance injected by the turbulence. </a:t>
            </a:r>
          </a:p>
          <a:p>
            <a:pPr marL="0" lvl="0" indent="457200" algn="l" rtl="0">
              <a:spcBef>
                <a:spcPts val="0"/>
              </a:spcBef>
              <a:spcAft>
                <a:spcPts val="0"/>
              </a:spcAft>
              <a:buNone/>
            </a:pPr>
            <a:endParaRPr lang="it" dirty="0">
              <a:latin typeface="Open Sans" panose="020B0606030504020204" pitchFamily="34" charset="0"/>
              <a:ea typeface="Open Sans" panose="020B0606030504020204" pitchFamily="34" charset="0"/>
              <a:cs typeface="Open Sans" panose="020B0606030504020204" pitchFamily="34" charset="0"/>
            </a:endParaRPr>
          </a:p>
          <a:p>
            <a:pPr marL="0" lvl="0" indent="457200" algn="l" rtl="0">
              <a:spcBef>
                <a:spcPts val="0"/>
              </a:spcBef>
              <a:spcAft>
                <a:spcPts val="0"/>
              </a:spcAft>
              <a:buNone/>
            </a:pPr>
            <a:r>
              <a:rPr lang="it" dirty="0">
                <a:latin typeface="Open Sans" panose="020B0606030504020204" pitchFamily="34" charset="0"/>
                <a:ea typeface="Open Sans" panose="020B0606030504020204" pitchFamily="34" charset="0"/>
                <a:cs typeface="Open Sans" panose="020B0606030504020204" pitchFamily="34" charset="0"/>
              </a:rPr>
              <a:t>The AO performance ultimately depends on the initial seeing and telescope vibrations.	</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0" lvl="0" indent="457200" algn="l" rtl="0">
              <a:spcBef>
                <a:spcPts val="1200"/>
              </a:spcBef>
              <a:spcAft>
                <a:spcPts val="0"/>
              </a:spcAft>
              <a:buNone/>
            </a:pPr>
            <a:r>
              <a:rPr lang="en-US" dirty="0">
                <a:latin typeface="Open Sans" panose="020B0606030504020204" pitchFamily="34" charset="0"/>
                <a:ea typeface="Open Sans" panose="020B0606030504020204" pitchFamily="34" charset="0"/>
                <a:cs typeface="Open Sans" panose="020B0606030504020204" pitchFamily="34" charset="0"/>
              </a:rPr>
              <a:t>The WF correction is limited by loop frequency, actuators spacing (on the DM), Wave Front Sensor-errors and by the control of the Non-Common Path Aberration (NCPA).</a:t>
            </a:r>
          </a:p>
          <a:p>
            <a:pPr marL="0" lvl="0" indent="0" algn="l" rtl="0">
              <a:spcBef>
                <a:spcPts val="120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CasellaDiTesto 1">
            <a:extLst>
              <a:ext uri="{FF2B5EF4-FFF2-40B4-BE49-F238E27FC236}">
                <a16:creationId xmlns:a16="http://schemas.microsoft.com/office/drawing/2014/main" id="{59BFAE42-4217-44B8-A19D-03FB5F25A0E0}"/>
              </a:ext>
            </a:extLst>
          </p:cNvPr>
          <p:cNvSpPr txBox="1"/>
          <p:nvPr/>
        </p:nvSpPr>
        <p:spPr>
          <a:xfrm>
            <a:off x="4059727" y="182153"/>
            <a:ext cx="4908716" cy="323165"/>
          </a:xfrm>
          <a:prstGeom prst="rect">
            <a:avLst/>
          </a:prstGeom>
          <a:solidFill>
            <a:schemeClr val="tx2"/>
          </a:solidFill>
        </p:spPr>
        <p:txBody>
          <a:bodyPr wrap="none" rtlCol="0">
            <a:spAutoFit/>
          </a:bodyPr>
          <a:lstStyle/>
          <a:p>
            <a:r>
              <a:rPr lang="it-IT" sz="1500" dirty="0">
                <a:latin typeface="Open Sans" panose="020B0606030504020204" pitchFamily="34" charset="0"/>
                <a:ea typeface="Open Sans" panose="020B0606030504020204" pitchFamily="34" charset="0"/>
                <a:cs typeface="Open Sans" panose="020B0606030504020204" pitchFamily="34" charset="0"/>
              </a:rPr>
              <a:t>SCAO </a:t>
            </a:r>
            <a:r>
              <a:rPr lang="it-IT" sz="1500" dirty="0" err="1">
                <a:latin typeface="Open Sans" panose="020B0606030504020204" pitchFamily="34" charset="0"/>
                <a:ea typeface="Open Sans" panose="020B0606030504020204" pitchFamily="34" charset="0"/>
                <a:cs typeface="Open Sans" panose="020B0606030504020204" pitchFamily="34" charset="0"/>
              </a:rPr>
              <a:t>Example</a:t>
            </a:r>
            <a:r>
              <a:rPr lang="it-IT" sz="1500" dirty="0">
                <a:latin typeface="Open Sans" panose="020B0606030504020204" pitchFamily="34" charset="0"/>
                <a:ea typeface="Open Sans" panose="020B0606030504020204" pitchFamily="34" charset="0"/>
                <a:cs typeface="Open Sans" panose="020B0606030504020204" pitchFamily="34" charset="0"/>
              </a:rPr>
              <a:t>: CAMERA AND WFS </a:t>
            </a:r>
            <a:r>
              <a:rPr lang="it-IT" sz="1500" dirty="0" err="1">
                <a:latin typeface="Open Sans" panose="020B0606030504020204" pitchFamily="34" charset="0"/>
                <a:ea typeface="Open Sans" panose="020B0606030504020204" pitchFamily="34" charset="0"/>
                <a:cs typeface="Open Sans" panose="020B0606030504020204" pitchFamily="34" charset="0"/>
              </a:rPr>
              <a:t>see</a:t>
            </a:r>
            <a:r>
              <a:rPr lang="it-IT" sz="1500" dirty="0">
                <a:latin typeface="Open Sans" panose="020B0606030504020204" pitchFamily="34" charset="0"/>
                <a:ea typeface="Open Sans" panose="020B0606030504020204" pitchFamily="34" charset="0"/>
                <a:cs typeface="Open Sans" panose="020B0606030504020204" pitchFamily="34" charset="0"/>
              </a:rPr>
              <a:t> the </a:t>
            </a:r>
            <a:r>
              <a:rPr lang="it-IT" sz="1500" dirty="0" err="1">
                <a:latin typeface="Open Sans" panose="020B0606030504020204" pitchFamily="34" charset="0"/>
                <a:ea typeface="Open Sans" panose="020B0606030504020204" pitchFamily="34" charset="0"/>
                <a:cs typeface="Open Sans" panose="020B0606030504020204" pitchFamily="34" charset="0"/>
              </a:rPr>
              <a:t>same</a:t>
            </a:r>
            <a:r>
              <a:rPr lang="it-IT" sz="1500" dirty="0">
                <a:latin typeface="Open Sans" panose="020B0606030504020204" pitchFamily="34" charset="0"/>
                <a:ea typeface="Open Sans" panose="020B0606030504020204" pitchFamily="34" charset="0"/>
                <a:cs typeface="Open Sans" panose="020B0606030504020204" pitchFamily="34" charset="0"/>
              </a:rPr>
              <a:t> WF</a:t>
            </a:r>
            <a:endParaRPr lang="en-US" sz="15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1597</TotalTime>
  <Words>2722</Words>
  <Application>Microsoft Office PowerPoint</Application>
  <PresentationFormat>Presentazione su schermo (16:9)</PresentationFormat>
  <Paragraphs>310</Paragraphs>
  <Slides>34</Slides>
  <Notes>4</Notes>
  <HiddenSlides>1</HiddenSlides>
  <MMClips>2</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2</vt:i4>
      </vt:variant>
      <vt:variant>
        <vt:lpstr>Titoli diapositive</vt:lpstr>
      </vt:variant>
      <vt:variant>
        <vt:i4>34</vt:i4>
      </vt:variant>
    </vt:vector>
  </HeadingPairs>
  <TitlesOfParts>
    <vt:vector size="45" baseType="lpstr">
      <vt:lpstr>Arial</vt:lpstr>
      <vt:lpstr>AvantGarde Md BT</vt:lpstr>
      <vt:lpstr>Calibri</vt:lpstr>
      <vt:lpstr>Cambria Math</vt:lpstr>
      <vt:lpstr>Open Sans</vt:lpstr>
      <vt:lpstr>Symbol</vt:lpstr>
      <vt:lpstr>Times New Roman</vt:lpstr>
      <vt:lpstr>Wingdings</vt:lpstr>
      <vt:lpstr>Simple Light</vt:lpstr>
      <vt:lpstr>CorelDRAW</vt:lpstr>
      <vt:lpstr>Equation</vt:lpstr>
      <vt:lpstr>PSF-R =  PSF Reconstruction</vt:lpstr>
      <vt:lpstr>Abstract</vt:lpstr>
      <vt:lpstr>Context</vt:lpstr>
      <vt:lpstr>Math, ASTronomy and Research (MAST&amp;R)</vt:lpstr>
      <vt:lpstr>Presentazione standard di PowerPoint</vt:lpstr>
      <vt:lpstr>SOUL</vt:lpstr>
      <vt:lpstr>SOUL and MICADO PSF-R</vt:lpstr>
      <vt:lpstr>For more information about MICADO PSF-R</vt:lpstr>
      <vt:lpstr>Focusing on the problem PSF measures performance</vt:lpstr>
      <vt:lpstr>PSF formation and AO effects</vt:lpstr>
      <vt:lpstr>Quasi Diffr.-Lim. PSFs have Structures</vt:lpstr>
      <vt:lpstr>Why this PSF Reconstruction</vt:lpstr>
      <vt:lpstr>This is a blind  PSF Reconstruction</vt:lpstr>
      <vt:lpstr>Slopes are the primary output of the WFS: WF first derivative</vt:lpstr>
      <vt:lpstr>PSF-R in short</vt:lpstr>
      <vt:lpstr>WF modal description</vt:lpstr>
      <vt:lpstr>What are the telemetry data </vt:lpstr>
      <vt:lpstr>Useful Previously Calibrated Information</vt:lpstr>
      <vt:lpstr>Parallel component</vt:lpstr>
      <vt:lpstr>Sensitivity of the pyramid depends on the PSF size on the pyramid pin</vt:lpstr>
      <vt:lpstr>Optical loop gain re-calibration</vt:lpstr>
      <vt:lpstr>What if the turbulence has parallel components only?</vt:lpstr>
      <vt:lpstr>Noise part into the parallel component</vt:lpstr>
      <vt:lpstr>Orthogonal component and derived quantities</vt:lpstr>
      <vt:lpstr>Limitation and development</vt:lpstr>
      <vt:lpstr>Building the PSF</vt:lpstr>
      <vt:lpstr>Pupil Masks-Cold stop and Parallactic angle</vt:lpstr>
      <vt:lpstr>Final rendering</vt:lpstr>
      <vt:lpstr>Other quantities that can be retrieved </vt:lpstr>
      <vt:lpstr>Application to SOUL data </vt:lpstr>
      <vt:lpstr>Results</vt:lpstr>
      <vt:lpstr>Encircled Energy profile</vt:lpstr>
      <vt:lpstr>PSF Radial Profile</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PSF-R =  PSF Reconstruction</dc:title>
  <cp:lastModifiedBy>gabriella</cp:lastModifiedBy>
  <cp:revision>53</cp:revision>
  <dcterms:modified xsi:type="dcterms:W3CDTF">2021-11-26T11:53:58Z</dcterms:modified>
</cp:coreProperties>
</file>