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76910" autoAdjust="0"/>
  </p:normalViewPr>
  <p:slideViewPr>
    <p:cSldViewPr snapToGrid="0" snapToObjects="1">
      <p:cViewPr varScale="1">
        <p:scale>
          <a:sx n="78" d="100"/>
          <a:sy n="78" d="100"/>
        </p:scale>
        <p:origin x="-14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472EE-B883-CE49-AFDC-BDBE24F508F1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B7519-AAE3-A044-AE8F-3F2DB98BE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4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15</a:t>
            </a:r>
            <a:r>
              <a:rPr lang="en-US" baseline="0" dirty="0" smtClean="0"/>
              <a:t> </a:t>
            </a:r>
            <a:r>
              <a:rPr lang="en-US" dirty="0" smtClean="0"/>
              <a:t>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26.000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27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quali</a:t>
            </a:r>
            <a:r>
              <a:rPr lang="en-US" baseline="0" dirty="0" smtClean="0"/>
              <a:t>: Oberon, </a:t>
            </a:r>
            <a:r>
              <a:rPr lang="en-US" baseline="0" dirty="0" err="1" smtClean="0"/>
              <a:t>Titania</a:t>
            </a:r>
            <a:r>
              <a:rPr lang="en-US" baseline="0" dirty="0" smtClean="0"/>
              <a:t>, Miranda, Ariel,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Anelli</a:t>
            </a:r>
            <a:r>
              <a:rPr lang="en-US" baseline="0" dirty="0" smtClean="0"/>
              <a:t>: 13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Anno: 84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780.000.000 km, 19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superficie</a:t>
            </a:r>
            <a:r>
              <a:rPr lang="en-US" baseline="0" dirty="0" smtClean="0"/>
              <a:t>: -200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1781, </a:t>
            </a:r>
            <a:r>
              <a:rPr lang="en-US" baseline="0" dirty="0" err="1" smtClean="0"/>
              <a:t>scoperto</a:t>
            </a:r>
            <a:r>
              <a:rPr lang="en-US" baseline="0" dirty="0" smtClean="0"/>
              <a:t> da Hershel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17</a:t>
            </a:r>
            <a:r>
              <a:rPr lang="en-US" baseline="0" dirty="0" smtClean="0"/>
              <a:t> </a:t>
            </a:r>
            <a:r>
              <a:rPr lang="en-US" dirty="0" smtClean="0"/>
              <a:t>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25.000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quali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Tritone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Anelli</a:t>
            </a:r>
            <a:r>
              <a:rPr lang="en-US" baseline="0" dirty="0" smtClean="0"/>
              <a:t>: 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Anno: 84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780.000.000 km, 30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superficie</a:t>
            </a:r>
            <a:r>
              <a:rPr lang="en-US" baseline="0" dirty="0" smtClean="0"/>
              <a:t>: -200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dal1846, </a:t>
            </a:r>
            <a:r>
              <a:rPr lang="en-US" baseline="0" dirty="0" err="1" smtClean="0"/>
              <a:t>scoperto</a:t>
            </a:r>
            <a:r>
              <a:rPr lang="en-US" baseline="0" dirty="0" smtClean="0"/>
              <a:t> da Le </a:t>
            </a:r>
            <a:r>
              <a:rPr lang="en-US" baseline="0" dirty="0" err="1" smtClean="0"/>
              <a:t>Verrier</a:t>
            </a:r>
            <a:r>
              <a:rPr lang="en-US" baseline="0" dirty="0" smtClean="0"/>
              <a:t> &amp; Galle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Plutone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1200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5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: 250 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39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-230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1930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Cerere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0.00015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500</a:t>
            </a:r>
            <a:r>
              <a:rPr lang="en-US" baseline="0" dirty="0" smtClean="0"/>
              <a:t> </a:t>
            </a:r>
            <a:r>
              <a:rPr lang="en-US" dirty="0" smtClean="0"/>
              <a:t>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0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: 4-5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2.8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-100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1801, Padre Piazzi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Atmosfera</a:t>
            </a:r>
            <a:r>
              <a:rPr lang="en-US" dirty="0" smtClean="0"/>
              <a:t>:</a:t>
            </a:r>
            <a:r>
              <a:rPr lang="en-US" baseline="0" dirty="0" smtClean="0"/>
              <a:t> 90 volte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spessa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terra, </a:t>
            </a:r>
            <a:r>
              <a:rPr lang="en-US" baseline="0" dirty="0" err="1" smtClean="0"/>
              <a:t>fatta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anidride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carbonica</a:t>
            </a:r>
            <a:r>
              <a:rPr lang="en-US" baseline="0" dirty="0" smtClean="0"/>
              <a:t> (96%) e Con </a:t>
            </a:r>
            <a:r>
              <a:rPr lang="en-US" baseline="0" dirty="0" err="1" smtClean="0"/>
              <a:t>azoto</a:t>
            </a:r>
            <a:r>
              <a:rPr lang="en-US" baseline="0" dirty="0" smtClean="0"/>
              <a:t> (3%).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 </a:t>
            </a:r>
            <a:r>
              <a:rPr lang="en-US" baseline="0" dirty="0" err="1" smtClean="0"/>
              <a:t>uno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nubi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solforico</a:t>
            </a:r>
            <a:r>
              <a:rPr lang="en-US" baseline="0" dirty="0" smtClean="0"/>
              <a:t>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0.8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6000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110.000.000 km, 0.7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460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1700 A.C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di </a:t>
            </a:r>
            <a:r>
              <a:rPr lang="en-US" baseline="0" dirty="0" err="1" smtClean="0"/>
              <a:t>venere</a:t>
            </a:r>
            <a:r>
              <a:rPr lang="en-US" baseline="0" dirty="0" smtClean="0"/>
              <a:t>: 224 </a:t>
            </a:r>
            <a:r>
              <a:rPr lang="en-US" baseline="0" dirty="0" err="1" smtClean="0"/>
              <a:t>giorni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2*10^30</a:t>
            </a:r>
            <a:r>
              <a:rPr lang="en-US" baseline="0" dirty="0" smtClean="0"/>
              <a:t> kg </a:t>
            </a:r>
            <a:r>
              <a:rPr lang="en-US" baseline="0" dirty="0" err="1" smtClean="0"/>
              <a:t>massa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700.000 Km </a:t>
            </a:r>
            <a:r>
              <a:rPr lang="en-US" baseline="0" dirty="0" err="1" smtClean="0"/>
              <a:t>raggio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150.000.000 Km Terra-Sole </a:t>
            </a:r>
            <a:r>
              <a:rPr lang="en-US" baseline="0" dirty="0" err="1" smtClean="0"/>
              <a:t>distanza</a:t>
            </a:r>
            <a:r>
              <a:rPr lang="en-US" baseline="0" dirty="0" smtClean="0"/>
              <a:t> : UNITA’ ASTRONOMICA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It is also the smallest, and its orbit is the most not fully circular.</a:t>
            </a:r>
          </a:p>
          <a:p>
            <a:r>
              <a:rPr lang="en-US" dirty="0" smtClean="0">
                <a:latin typeface="Calibri" charset="0"/>
              </a:rPr>
              <a:t>It does not have any satellite.</a:t>
            </a:r>
          </a:p>
          <a:p>
            <a:r>
              <a:rPr lang="en-US" dirty="0" smtClean="0">
                <a:latin typeface="Calibri" charset="0"/>
              </a:rPr>
              <a:t>There is no water or atmosphere</a:t>
            </a:r>
          </a:p>
          <a:p>
            <a:r>
              <a:rPr lang="en-US" dirty="0" smtClean="0">
                <a:latin typeface="Calibri" charset="0"/>
              </a:rPr>
              <a:t>It can be seen with naked eyes.</a:t>
            </a:r>
          </a:p>
          <a:p>
            <a:r>
              <a:rPr lang="en-US" dirty="0" smtClean="0">
                <a:latin typeface="Calibri" charset="0"/>
              </a:rPr>
              <a:t>It orbits the Sun once in about 88 Earth days</a:t>
            </a:r>
          </a:p>
          <a:p>
            <a:r>
              <a:rPr lang="en-US" dirty="0" smtClean="0">
                <a:latin typeface="Calibri" charset="0"/>
              </a:rPr>
              <a:t> There are no seasons on its surface</a:t>
            </a:r>
          </a:p>
          <a:p>
            <a:endParaRPr lang="en-US" dirty="0" smtClean="0"/>
          </a:p>
          <a:p>
            <a:r>
              <a:rPr lang="en-US" dirty="0" smtClean="0"/>
              <a:t>2400km </a:t>
            </a:r>
            <a:r>
              <a:rPr lang="en-US" dirty="0" err="1" smtClean="0"/>
              <a:t>raggio</a:t>
            </a:r>
            <a:endParaRPr lang="en-US" dirty="0" smtClean="0"/>
          </a:p>
          <a:p>
            <a:r>
              <a:rPr lang="en-US" dirty="0" smtClean="0"/>
              <a:t>58.000.000 km </a:t>
            </a:r>
            <a:r>
              <a:rPr lang="en-US" dirty="0" err="1" smtClean="0"/>
              <a:t>distanza</a:t>
            </a:r>
            <a:r>
              <a:rPr lang="en-US" dirty="0" smtClean="0"/>
              <a:t> sole (0.4 AU)</a:t>
            </a:r>
          </a:p>
          <a:p>
            <a:r>
              <a:rPr lang="en-US" dirty="0" smtClean="0"/>
              <a:t>~20 volte </a:t>
            </a:r>
            <a:r>
              <a:rPr lang="en-US" dirty="0" err="1" smtClean="0"/>
              <a:t>meno</a:t>
            </a:r>
            <a:r>
              <a:rPr lang="en-US" dirty="0" smtClean="0"/>
              <a:t> </a:t>
            </a:r>
            <a:r>
              <a:rPr lang="en-US" dirty="0" err="1" smtClean="0"/>
              <a:t>massiccio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mercut</a:t>
            </a:r>
            <a:r>
              <a:rPr lang="en-US" dirty="0" smtClean="0"/>
              <a:t>-sole:</a:t>
            </a:r>
            <a:r>
              <a:rPr lang="en-US" baseline="0" dirty="0" smtClean="0"/>
              <a:t> 110.000.000 km, 0.7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-170 +400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1400 A.C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Atmosfera</a:t>
            </a:r>
            <a:r>
              <a:rPr lang="en-US" dirty="0" smtClean="0"/>
              <a:t>:</a:t>
            </a:r>
            <a:r>
              <a:rPr lang="en-US" baseline="0" dirty="0" smtClean="0"/>
              <a:t> 90 volte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spessa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terra, </a:t>
            </a:r>
            <a:r>
              <a:rPr lang="en-US" baseline="0" dirty="0" err="1" smtClean="0"/>
              <a:t>fatta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anidride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carbonica</a:t>
            </a:r>
            <a:r>
              <a:rPr lang="en-US" baseline="0" dirty="0" smtClean="0"/>
              <a:t> (96%) e Con </a:t>
            </a:r>
            <a:r>
              <a:rPr lang="en-US" baseline="0" dirty="0" err="1" smtClean="0"/>
              <a:t>azoto</a:t>
            </a:r>
            <a:r>
              <a:rPr lang="en-US" baseline="0" dirty="0" smtClean="0"/>
              <a:t> (3%).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 </a:t>
            </a:r>
            <a:r>
              <a:rPr lang="en-US" baseline="0" dirty="0" err="1" smtClean="0"/>
              <a:t>uno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nubi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solforico</a:t>
            </a:r>
            <a:r>
              <a:rPr lang="en-US" baseline="0" dirty="0" smtClean="0"/>
              <a:t>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0.8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6000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110.000.000 km, 0.7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460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1700 A.C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di </a:t>
            </a:r>
            <a:r>
              <a:rPr lang="en-US" baseline="0" dirty="0" err="1" smtClean="0"/>
              <a:t>venere</a:t>
            </a:r>
            <a:r>
              <a:rPr lang="en-US" baseline="0" dirty="0" smtClean="0"/>
              <a:t>: 224 </a:t>
            </a:r>
            <a:r>
              <a:rPr lang="en-US" baseline="0" dirty="0" err="1" smtClean="0"/>
              <a:t>giorni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6*10^24 kg</a:t>
            </a:r>
          </a:p>
          <a:p>
            <a:r>
              <a:rPr lang="en-US" dirty="0" smtClean="0"/>
              <a:t>6370km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raggio</a:t>
            </a:r>
            <a:endParaRPr lang="en-US" baseline="0" dirty="0" smtClean="0"/>
          </a:p>
          <a:p>
            <a:r>
              <a:rPr lang="en-US" baseline="0" dirty="0" smtClean="0"/>
              <a:t>150.000.000 km dal sole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Raggio</a:t>
            </a:r>
            <a:r>
              <a:rPr lang="en-US" dirty="0" smtClean="0"/>
              <a:t>: 1700km</a:t>
            </a:r>
          </a:p>
          <a:p>
            <a:r>
              <a:rPr lang="en-US" dirty="0" smtClean="0"/>
              <a:t>Massa 0.01</a:t>
            </a:r>
            <a:r>
              <a:rPr lang="en-US" baseline="0" dirty="0" smtClean="0"/>
              <a:t> terra</a:t>
            </a:r>
          </a:p>
          <a:p>
            <a:r>
              <a:rPr lang="en-US" baseline="0" dirty="0" smtClean="0"/>
              <a:t>Temperature: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-230 e 120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0.1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3400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230.000.000 km, 1.4AU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-85 -5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2000 A.C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320</a:t>
            </a:r>
            <a:r>
              <a:rPr lang="en-US" baseline="0" dirty="0" smtClean="0"/>
              <a:t> </a:t>
            </a:r>
            <a:r>
              <a:rPr lang="en-US" dirty="0" smtClean="0"/>
              <a:t>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70.000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67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quali</a:t>
            </a:r>
            <a:r>
              <a:rPr lang="en-US" baseline="0" dirty="0" smtClean="0"/>
              <a:t>: Io, Europa, </a:t>
            </a:r>
            <a:r>
              <a:rPr lang="en-US" baseline="0" dirty="0" err="1" smtClean="0"/>
              <a:t>Ganimede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Callisto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Anelli</a:t>
            </a:r>
            <a:r>
              <a:rPr lang="en-US" baseline="0" dirty="0" smtClean="0"/>
              <a:t>: 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</a:t>
            </a:r>
            <a:r>
              <a:rPr lang="en-US" baseline="0" dirty="0" err="1" smtClean="0"/>
              <a:t>gioviani</a:t>
            </a:r>
            <a:r>
              <a:rPr lang="en-US" baseline="0" dirty="0" smtClean="0"/>
              <a:t>: 11.8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780.000.000 km, 5.2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-110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800 A.C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Massa: 100</a:t>
            </a:r>
            <a:r>
              <a:rPr lang="en-US" baseline="0" dirty="0" smtClean="0"/>
              <a:t> </a:t>
            </a:r>
            <a:r>
              <a:rPr lang="en-US" dirty="0" smtClean="0"/>
              <a:t> terra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Raggio</a:t>
            </a:r>
            <a:r>
              <a:rPr lang="en-US" dirty="0" smtClean="0"/>
              <a:t>: 60.000 km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Lune 62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quali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titano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encelado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Anelli</a:t>
            </a:r>
            <a:r>
              <a:rPr lang="en-US" baseline="0" dirty="0" smtClean="0"/>
              <a:t> &gt; 30 (</a:t>
            </a:r>
            <a:r>
              <a:rPr lang="en-US" baseline="0" dirty="0" err="1" smtClean="0"/>
              <a:t>divisi</a:t>
            </a:r>
            <a:r>
              <a:rPr lang="en-US" baseline="0" dirty="0" smtClean="0"/>
              <a:t> in 7 </a:t>
            </a:r>
            <a:r>
              <a:rPr lang="en-US" baseline="0" dirty="0" err="1" smtClean="0"/>
              <a:t>gruppi</a:t>
            </a:r>
            <a:r>
              <a:rPr lang="en-US" baseline="0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Anno </a:t>
            </a:r>
            <a:r>
              <a:rPr lang="en-US" baseline="0" dirty="0" err="1" smtClean="0"/>
              <a:t>gioviani</a:t>
            </a:r>
            <a:r>
              <a:rPr lang="en-US" baseline="0" dirty="0" smtClean="0"/>
              <a:t>: 30 </a:t>
            </a:r>
            <a:r>
              <a:rPr lang="en-US" baseline="0" dirty="0" err="1" smtClean="0"/>
              <a:t>anni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terrestri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Marte</a:t>
            </a:r>
            <a:r>
              <a:rPr lang="en-US" dirty="0" smtClean="0"/>
              <a:t>-sole:</a:t>
            </a:r>
            <a:r>
              <a:rPr lang="en-US" baseline="0" dirty="0" smtClean="0"/>
              <a:t> 1.430.000.000 km, 10 AU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Temperatura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suoperficie</a:t>
            </a:r>
            <a:r>
              <a:rPr lang="en-US" baseline="0" dirty="0" smtClean="0"/>
              <a:t>: -140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Noto</a:t>
            </a:r>
            <a:r>
              <a:rPr lang="en-US" baseline="0" dirty="0" smtClean="0"/>
              <a:t> dal 800 A.C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B7519-AAE3-A044-AE8F-3F2DB98BE9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2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9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27/04/15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183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0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2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4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0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11B9B-53F7-8B4B-B719-A2D293BF5D5D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44438-516E-F640-A305-618DCB72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6.png"/><Relationship Id="rId9" Type="http://schemas.openxmlformats.org/officeDocument/2006/relationships/image" Target="../media/image8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324" y="3131280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Il Sole ed i Pianeti</a:t>
            </a:r>
            <a:endParaRPr lang="it-IT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24063" y="5392862"/>
            <a:ext cx="6400800" cy="1236448"/>
          </a:xfrm>
        </p:spPr>
        <p:txBody>
          <a:bodyPr/>
          <a:lstStyle/>
          <a:p>
            <a:pPr algn="l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Michele Cantiello</a:t>
            </a:r>
          </a:p>
          <a:p>
            <a:pPr algn="l"/>
            <a:r>
              <a:rPr lang="en-U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INAF </a:t>
            </a:r>
            <a:r>
              <a:rPr lang="en-US" sz="2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Osservatorio</a:t>
            </a:r>
            <a:r>
              <a:rPr lang="en-U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 </a:t>
            </a:r>
            <a:r>
              <a:rPr lang="en-US" sz="2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Astronomico</a:t>
            </a:r>
            <a:r>
              <a:rPr lang="en-U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"/>
                <a:cs typeface="Chalkboard"/>
              </a:rPr>
              <a:t> di Teramo</a:t>
            </a:r>
            <a:endParaRPr 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81152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3" t="257" r="-867"/>
          <a:stretch/>
        </p:blipFill>
        <p:spPr>
          <a:xfrm>
            <a:off x="0" y="22161"/>
            <a:ext cx="6902174" cy="683584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81667" y="1110672"/>
            <a:ext cx="3689772" cy="5747328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con gli anelli</a:t>
            </a: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secondo più grande dopo Giove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Gli anelli sono fatti di ghiaccio, polvere, rocce (alcune grosse come sassi, altre come montagne)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Molte lune (circa 60)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Un anno su Saturno dura ~30 anni</a:t>
            </a:r>
          </a:p>
          <a:p>
            <a:pPr marL="1085850" lvl="1" indent="-342900">
              <a:buFont typeface="Arial"/>
              <a:buChar char="•"/>
            </a:pPr>
            <a:r>
              <a:rPr lang="it-IT" sz="2400" dirty="0">
                <a:solidFill>
                  <a:srgbClr val="0000AB"/>
                </a:solidFill>
                <a:latin typeface="Chalkboard"/>
                <a:cs typeface="Chalkboard"/>
              </a:rPr>
              <a:t>Pianeta Gigante gassoso</a:t>
            </a: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800931" y="40424"/>
            <a:ext cx="3248863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Saturno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67693" y="1702517"/>
            <a:ext cx="3203746" cy="4757611"/>
          </a:xfrm>
        </p:spPr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Gigante ghiacciato: il più freddo pianeta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ruota “su un fianco”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Ha ~10 anelli e ~30 lune 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Gigante gassoso</a:t>
            </a:r>
          </a:p>
          <a:p>
            <a:endParaRPr lang="it-IT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203703" y="346042"/>
            <a:ext cx="2640555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Urano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394" r="5740"/>
          <a:stretch/>
        </p:blipFill>
        <p:spPr>
          <a:xfrm>
            <a:off x="0" y="533400"/>
            <a:ext cx="5683961" cy="6324600"/>
          </a:xfrm>
        </p:spPr>
      </p:pic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550" t="4417" r="3186" b="4959"/>
          <a:stretch/>
        </p:blipFill>
        <p:spPr>
          <a:xfrm>
            <a:off x="0" y="1126435"/>
            <a:ext cx="5772367" cy="573156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5131" y="1702517"/>
            <a:ext cx="3296308" cy="4757611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più lontano dal Sole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più ventoso (venti fino a 1500 Km/h)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>
                <a:solidFill>
                  <a:srgbClr val="0000AB"/>
                </a:solidFill>
                <a:latin typeface="Chalkboard"/>
                <a:cs typeface="Chalkboard"/>
              </a:rPr>
              <a:t>Pianeta Gigante gassoso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blu, per via del metano in alta atmosfera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772367" y="224755"/>
            <a:ext cx="3205982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Nettuno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83043" y="1702517"/>
            <a:ext cx="4588396" cy="338852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Non </a:t>
            </a:r>
            <a:r>
              <a:rPr lang="it-IT" sz="2400" dirty="0">
                <a:solidFill>
                  <a:srgbClr val="0000AB"/>
                </a:solidFill>
                <a:latin typeface="Chalkboard"/>
                <a:cs typeface="Chalkboard"/>
              </a:rPr>
              <a:t>più pianeta dal 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2006</a:t>
            </a: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nano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Freddo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Altri pianeti nani: Cerere, </a:t>
            </a:r>
            <a:r>
              <a:rPr lang="it-IT" sz="2400" dirty="0" err="1" smtClean="0">
                <a:solidFill>
                  <a:srgbClr val="0000AB"/>
                </a:solidFill>
                <a:latin typeface="Chalkboard"/>
                <a:cs typeface="Chalkboard"/>
              </a:rPr>
              <a:t>Eris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, </a:t>
            </a:r>
            <a:r>
              <a:rPr lang="it-IT" sz="2400" dirty="0" err="1" smtClean="0">
                <a:solidFill>
                  <a:srgbClr val="0000AB"/>
                </a:solidFill>
                <a:latin typeface="Chalkboard"/>
                <a:cs typeface="Chalkboard"/>
              </a:rPr>
              <a:t>Makemake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, </a:t>
            </a:r>
            <a:r>
              <a:rPr lang="it-IT" sz="2400" dirty="0" err="1" smtClean="0">
                <a:solidFill>
                  <a:srgbClr val="0000AB"/>
                </a:solidFill>
                <a:latin typeface="Chalkboard"/>
                <a:cs typeface="Chalkboard"/>
              </a:rPr>
              <a:t>Huamea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, … 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/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39452" y="244899"/>
            <a:ext cx="8451421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Plutone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 e </a:t>
            </a:r>
            <a:r>
              <a:rPr lang="en-US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i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 4 (</a:t>
            </a:r>
            <a:r>
              <a:rPr lang="en-US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pianeti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) </a:t>
            </a:r>
            <a:r>
              <a:rPr lang="en-US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nani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34" r="3584"/>
          <a:stretch/>
        </p:blipFill>
        <p:spPr>
          <a:xfrm>
            <a:off x="1" y="2328180"/>
            <a:ext cx="4348008" cy="452981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08" y="5451681"/>
            <a:ext cx="4795991" cy="14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539" b="-369"/>
          <a:stretch/>
        </p:blipFill>
        <p:spPr>
          <a:xfrm>
            <a:off x="2060399" y="0"/>
            <a:ext cx="2354618" cy="2375998"/>
          </a:xfrm>
        </p:spPr>
      </p:pic>
      <p:pic>
        <p:nvPicPr>
          <p:cNvPr id="10" name="Picture Placeholder 3"/>
          <p:cNvPicPr>
            <a:picLocks noChangeAspect="1"/>
          </p:cNvPicPr>
          <p:nvPr/>
        </p:nvPicPr>
        <p:blipFill rotWithShape="1">
          <a:blip r:embed="rId4"/>
          <a:srcRect l="4993" t="257" r="5671"/>
          <a:stretch/>
        </p:blipFill>
        <p:spPr>
          <a:xfrm>
            <a:off x="4426564" y="2432325"/>
            <a:ext cx="2868725" cy="320270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1" name="Picture Placeholder 3"/>
          <p:cNvPicPr>
            <a:picLocks noChangeAspect="1"/>
          </p:cNvPicPr>
          <p:nvPr/>
        </p:nvPicPr>
        <p:blipFill rotWithShape="1">
          <a:blip r:embed="rId5"/>
          <a:srcRect l="163" t="257" r="-867"/>
          <a:stretch/>
        </p:blipFill>
        <p:spPr>
          <a:xfrm>
            <a:off x="937617" y="2448273"/>
            <a:ext cx="3488947" cy="35718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2" name="Picture Placeholder 3"/>
          <p:cNvPicPr>
            <a:picLocks noChangeAspect="1"/>
          </p:cNvPicPr>
          <p:nvPr/>
        </p:nvPicPr>
        <p:blipFill rotWithShape="1">
          <a:blip r:embed="rId6"/>
          <a:srcRect l="4394" r="5740"/>
          <a:stretch/>
        </p:blipFill>
        <p:spPr>
          <a:xfrm>
            <a:off x="0" y="4805418"/>
            <a:ext cx="1844143" cy="205199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3" name="Picture Placeholder 5"/>
          <p:cNvPicPr>
            <a:picLocks noChangeAspect="1"/>
          </p:cNvPicPr>
          <p:nvPr/>
        </p:nvPicPr>
        <p:blipFill rotWithShape="1">
          <a:blip r:embed="rId7"/>
          <a:srcRect l="5550" t="4417" r="3186" b="4959"/>
          <a:stretch/>
        </p:blipFill>
        <p:spPr>
          <a:xfrm>
            <a:off x="1832320" y="5412621"/>
            <a:ext cx="1473098" cy="142663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377917" y="183689"/>
            <a:ext cx="1667599" cy="1654581"/>
            <a:chOff x="2943009" y="0"/>
            <a:chExt cx="2047269" cy="2051998"/>
          </a:xfrm>
        </p:grpSpPr>
        <p:pic>
          <p:nvPicPr>
            <p:cNvPr id="15" name="Picture Placeholder 3"/>
            <p:cNvPicPr>
              <a:picLocks noChangeAspect="1"/>
            </p:cNvPicPr>
            <p:nvPr/>
          </p:nvPicPr>
          <p:blipFill rotWithShape="1">
            <a:blip r:embed="rId8"/>
            <a:srcRect t="-157" b="-73"/>
            <a:stretch/>
          </p:blipFill>
          <p:spPr>
            <a:xfrm>
              <a:off x="2943009" y="0"/>
              <a:ext cx="2047269" cy="2051998"/>
            </a:xfrm>
            <a:prstGeom prst="rect">
              <a:avLst/>
            </a:prstGeom>
            <a:solidFill>
              <a:schemeClr val="bg1"/>
            </a:solidFill>
            <a:ln w="34925" cap="rnd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223056" y="1224624"/>
              <a:ext cx="105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Mercurio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82091" y="1285249"/>
            <a:ext cx="8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Venere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15017" y="0"/>
            <a:ext cx="2400650" cy="2375998"/>
            <a:chOff x="4415017" y="0"/>
            <a:chExt cx="2083677" cy="2051998"/>
          </a:xfrm>
        </p:grpSpPr>
        <p:pic>
          <p:nvPicPr>
            <p:cNvPr id="6" name="Picture Placeholder 8"/>
            <p:cNvPicPr>
              <a:picLocks noChangeAspect="1"/>
            </p:cNvPicPr>
            <p:nvPr/>
          </p:nvPicPr>
          <p:blipFill rotWithShape="1">
            <a:blip r:embed="rId9"/>
            <a:srcRect l="-24" r="-20" b="1472"/>
            <a:stretch/>
          </p:blipFill>
          <p:spPr>
            <a:xfrm>
              <a:off x="4415017" y="0"/>
              <a:ext cx="2083677" cy="2051998"/>
            </a:xfrm>
            <a:prstGeom prst="rect">
              <a:avLst/>
            </a:prstGeom>
            <a:solidFill>
              <a:schemeClr val="bg1"/>
            </a:solidFill>
            <a:ln w="34925" cap="rnd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 flipH="1">
              <a:off x="4957208" y="1100583"/>
              <a:ext cx="862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AB"/>
                  </a:solidFill>
                </a:rPr>
                <a:t>Terra</a:t>
              </a:r>
              <a:endParaRPr lang="en-US" dirty="0">
                <a:solidFill>
                  <a:srgbClr val="0000AB"/>
                </a:solidFill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815667" y="1219297"/>
            <a:ext cx="1493372" cy="1499252"/>
            <a:chOff x="4969874" y="2492187"/>
            <a:chExt cx="2053938" cy="2051998"/>
          </a:xfrm>
        </p:grpSpPr>
        <p:pic>
          <p:nvPicPr>
            <p:cNvPr id="8" name="Picture Placeholder 3"/>
            <p:cNvPicPr>
              <a:picLocks noChangeAspect="1"/>
            </p:cNvPicPr>
            <p:nvPr/>
          </p:nvPicPr>
          <p:blipFill rotWithShape="1">
            <a:blip r:embed="rId10"/>
            <a:srcRect l="340" t="570" r="1044" b="902"/>
            <a:stretch/>
          </p:blipFill>
          <p:spPr>
            <a:xfrm>
              <a:off x="4969874" y="2492187"/>
              <a:ext cx="2053938" cy="2051998"/>
            </a:xfrm>
            <a:prstGeom prst="rect">
              <a:avLst/>
            </a:prstGeom>
            <a:solidFill>
              <a:schemeClr val="bg1"/>
            </a:solidFill>
            <a:ln w="34925" cap="rnd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5610622" y="2666270"/>
              <a:ext cx="765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Marte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64833" y="3439582"/>
            <a:ext cx="131750" cy="7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85004" y="2533883"/>
            <a:ext cx="72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Giove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6003" y="2850936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Saturno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4207" y="5843085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Urano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29099" y="5961534"/>
            <a:ext cx="95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Nettuno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09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55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35" y="1309626"/>
            <a:ext cx="6057331" cy="550161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00832" y="8710"/>
            <a:ext cx="2906603" cy="1040434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alkboard SE Bold"/>
                <a:cs typeface="Chalkboard SE Bold"/>
              </a:rPr>
              <a:t>Il Sole</a:t>
            </a:r>
            <a:endParaRPr lang="en-US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202" cy="5516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35" y="4166879"/>
            <a:ext cx="25019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02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09" r="2180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05399" y="228600"/>
            <a:ext cx="3913487" cy="6324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"/>
                <a:cs typeface="Chalkboard"/>
              </a:rPr>
              <a:t>Il Sole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È la nostra fonte di calore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corpo più caldo del sistema solare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È fatto di gas bollente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La stella più vicina a noi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La luce impiega circa 8 minuti per arrivare dal Sole alla Terra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880594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157" b="-73"/>
          <a:stretch/>
        </p:blipFill>
        <p:spPr>
          <a:xfrm>
            <a:off x="0" y="1105356"/>
            <a:ext cx="5739388" cy="5752644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9388" y="1276301"/>
            <a:ext cx="3404612" cy="527087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endParaRPr lang="it-IT" sz="2200" dirty="0"/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più vicino al Sole</a:t>
            </a: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più piccolo</a:t>
            </a: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Non ha “lune” (satelliti naturali)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La temperatura cambia molto fra giorno (400 gradi) e notte (-180 gradi)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749998" y="-4127"/>
            <a:ext cx="3644005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Mercurio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8852352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539" b="-369"/>
          <a:stretch/>
        </p:blipFill>
        <p:spPr>
          <a:xfrm>
            <a:off x="-5800" y="773043"/>
            <a:ext cx="6030206" cy="608495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86623" y="1808964"/>
            <a:ext cx="3084816" cy="4757611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Il pianeta più brillante e più caldo in </a:t>
            </a: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superficie</a:t>
            </a:r>
            <a:endParaRPr lang="it-IT" sz="2200" dirty="0" smtClean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Coperto da uno spesso strato di </a:t>
            </a: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nuvole</a:t>
            </a:r>
            <a:endParaRPr lang="it-IT" sz="22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Dimensioni simili alla Terra (in raggio e massa</a:t>
            </a: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)</a:t>
            </a:r>
            <a:endParaRPr lang="it-IT" sz="22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smtClean="0">
                <a:solidFill>
                  <a:srgbClr val="0000AB"/>
                </a:solidFill>
                <a:latin typeface="Chalkboard"/>
                <a:cs typeface="Chalkboard"/>
              </a:rPr>
              <a:t>Noto anche come stella del mattino (o della sera)</a:t>
            </a:r>
            <a:endParaRPr lang="it-IT" sz="2200" dirty="0">
              <a:solidFill>
                <a:srgbClr val="0000AB"/>
              </a:solidFill>
              <a:latin typeface="Chalkboard"/>
              <a:cs typeface="Chalkboard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086623" y="244899"/>
            <a:ext cx="2867972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Venere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</p:spTree>
    <p:extLst>
      <p:ext uri="{BB962C8B-B14F-4D97-AF65-F5344CB8AC3E}">
        <p14:creationId xmlns:p14="http://schemas.microsoft.com/office/powerpoint/2010/main" val="42188516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6077" y="1702517"/>
            <a:ext cx="2885362" cy="4757611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“acqua”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blu</a:t>
            </a: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Il solo pianeta con vita (conosciuto finora)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Ruota intorno al sole in un anno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Ha un solo satellite naturale: la Luna</a:t>
            </a: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243813" y="294437"/>
            <a:ext cx="2645792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Terra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4" r="-20" b="1472"/>
          <a:stretch/>
        </p:blipFill>
        <p:spPr>
          <a:xfrm>
            <a:off x="0" y="667486"/>
            <a:ext cx="6286077" cy="6190514"/>
          </a:xfrm>
        </p:spPr>
      </p:pic>
    </p:spTree>
    <p:extLst>
      <p:ext uri="{BB962C8B-B14F-4D97-AF65-F5344CB8AC3E}">
        <p14:creationId xmlns:p14="http://schemas.microsoft.com/office/powerpoint/2010/main" val="2858396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42576" y="1238692"/>
            <a:ext cx="3689772" cy="188661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Non è un pianeta, ma un satellite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Vediamo sempre la stessa faccia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Molto più piccola della terra</a:t>
            </a:r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461078" y="174977"/>
            <a:ext cx="2019689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Luna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97" r="17927"/>
          <a:stretch/>
        </p:blipFill>
        <p:spPr>
          <a:xfrm>
            <a:off x="-22082" y="0"/>
            <a:ext cx="5382276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391" y="3843131"/>
            <a:ext cx="3097610" cy="3014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734" y="3843131"/>
            <a:ext cx="4516658" cy="30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199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16869" y="1702517"/>
            <a:ext cx="2854569" cy="4757611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Pianeta rosso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Grande la metà della Terra</a:t>
            </a:r>
            <a:endParaRPr lang="it-IT" sz="2400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Due satelliti (</a:t>
            </a:r>
            <a:r>
              <a:rPr lang="it-IT" sz="2400" dirty="0" err="1" smtClean="0">
                <a:solidFill>
                  <a:srgbClr val="0000AB"/>
                </a:solidFill>
                <a:latin typeface="Chalkboard"/>
                <a:cs typeface="Chalkboard"/>
              </a:rPr>
              <a:t>Deimos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 e </a:t>
            </a:r>
            <a:r>
              <a:rPr lang="it-IT" sz="2400" dirty="0" err="1" smtClean="0">
                <a:solidFill>
                  <a:srgbClr val="0000AB"/>
                </a:solidFill>
                <a:latin typeface="Chalkboard"/>
                <a:cs typeface="Chalkboard"/>
              </a:rPr>
              <a:t>Phobos</a:t>
            </a: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Sottilissima atmosfera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AB"/>
                </a:solidFill>
                <a:latin typeface="Chalkboard"/>
                <a:cs typeface="Chalkboard"/>
              </a:rPr>
              <a:t>Fortissime tempeste di vento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316869" y="123420"/>
            <a:ext cx="2737315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Marte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40" t="570" r="1044" b="902"/>
          <a:stretch/>
        </p:blipFill>
        <p:spPr>
          <a:xfrm>
            <a:off x="0" y="706783"/>
            <a:ext cx="6157032" cy="6151217"/>
          </a:xfrm>
        </p:spPr>
      </p:pic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16260" y="1189217"/>
            <a:ext cx="2854569" cy="506108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AB"/>
                </a:solidFill>
                <a:latin typeface="Chalkboard"/>
                <a:cs typeface="Chalkboard"/>
              </a:rPr>
              <a:t>Il più grande pianeta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AB"/>
                </a:solidFill>
                <a:latin typeface="Chalkboard"/>
                <a:cs typeface="Chalkboard"/>
              </a:rPr>
              <a:t>Una grande macchia che causata da una tempesta (grande quanto il nostro pianeta)</a:t>
            </a:r>
            <a:endParaRPr lang="it-IT" dirty="0">
              <a:solidFill>
                <a:srgbClr val="0000AB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AB"/>
                </a:solidFill>
                <a:latin typeface="Chalkboard"/>
                <a:cs typeface="Chalkboard"/>
              </a:rPr>
              <a:t>Ruota su se stesso più rapidamente di tutti gli altri pianeti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AB"/>
                </a:solidFill>
                <a:latin typeface="Chalkboard"/>
                <a:cs typeface="Chalkboard"/>
              </a:rPr>
              <a:t>Ha moltissime lune (~ 70)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AB"/>
                </a:solidFill>
                <a:latin typeface="Chalkboard"/>
                <a:cs typeface="Chalkboard"/>
              </a:rPr>
              <a:t>Ha un sistema di anelli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AB"/>
                </a:solidFill>
                <a:latin typeface="Chalkboard"/>
                <a:cs typeface="Chalkboard"/>
              </a:rPr>
              <a:t>Pianeta Gigante gassoso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/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561294" y="0"/>
            <a:ext cx="2361837" cy="762000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0" marR="0" indent="0" algn="l" defTabSz="457200" rtl="0" eaLnBrk="1" latinLnBrk="0" hangingPunct="1">
              <a:spcBef>
                <a:spcPct val="20000"/>
              </a:spcBef>
              <a:buFontTx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alkboard SE Bold"/>
                <a:cs typeface="Chalkboard SE Bold"/>
              </a:rPr>
              <a:t>Giove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halkboard SE Bold"/>
              <a:cs typeface="Chalkboard SE Bold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993" t="257" r="5671"/>
          <a:stretch/>
        </p:blipFill>
        <p:spPr>
          <a:xfrm>
            <a:off x="0" y="-194291"/>
            <a:ext cx="6316870" cy="7052291"/>
          </a:xfrm>
        </p:spPr>
      </p:pic>
    </p:spTree>
    <p:extLst>
      <p:ext uri="{BB962C8B-B14F-4D97-AF65-F5344CB8AC3E}">
        <p14:creationId xmlns:p14="http://schemas.microsoft.com/office/powerpoint/2010/main" val="13812080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883</Words>
  <Application>Microsoft Macintosh PowerPoint</Application>
  <PresentationFormat>On-screen Show (4:3)</PresentationFormat>
  <Paragraphs>196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Il Sole ed i Pianeti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Sole ed iPianeti</dc:title>
  <dc:creator>Michele C.</dc:creator>
  <cp:lastModifiedBy>Michele C.</cp:lastModifiedBy>
  <cp:revision>23</cp:revision>
  <dcterms:created xsi:type="dcterms:W3CDTF">2015-04-27T10:55:06Z</dcterms:created>
  <dcterms:modified xsi:type="dcterms:W3CDTF">2015-04-27T15:43:32Z</dcterms:modified>
</cp:coreProperties>
</file>